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48" r:id="rId1"/>
    <p:sldMasterId id="2147483655" r:id="rId2"/>
    <p:sldMasterId id="2147483670"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A4A3A4"/>
          </p15:clr>
        </p15:guide>
        <p15:guide id="2" orient="horz" pos="1525">
          <p15:clr>
            <a:srgbClr val="A4A3A4"/>
          </p15:clr>
        </p15:guide>
        <p15:guide id="3" orient="horz">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isALcnsqqQ1dDQ4kjw9Htr/BLk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CEE67A-0D08-494E-BA44-DD7C9F8C0B6E}">
  <a:tblStyle styleId="{E0CEE67A-0D08-494E-BA44-DD7C9F8C0B6E}"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8A79D4C-7194-4677-B224-8683534AEE7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D2678B5-5621-42AF-810B-2B7B3C09177E}"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CCE85FE-2FAD-4FBB-B0CE-57DC682BBEFB}" styleName="Table_3">
    <a:wholeTbl>
      <a:tcTxStyle b="off" i="off">
        <a:font>
          <a:latin typeface="Calibri"/>
          <a:ea typeface="Calibri"/>
          <a:cs typeface="Calibri"/>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4" y="48"/>
      </p:cViewPr>
      <p:guideLst>
        <p:guide orient="horz" pos="1071"/>
        <p:guide orient="horz" pos="1525"/>
        <p:guide orient="horz"/>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63"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59"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c1b8e07dd0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3" name="Google Shape;683;g1c1b8e07dd0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 name="Google Shape;69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884bd4694d_0_5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g2884bd4694d_0_5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884bd4694d_0_3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2" name="Google Shape;722;g2884bd4694d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8" name="Google Shape;73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6" name="Google Shape;7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1" name="Google Shape;81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5" name="Google Shape;82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 name="Google Shape;5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1" name="Google Shape;84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8" name="Google Shape;85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884bd4694d_0_7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0" name="Google Shape;890;g2884bd4694d_0_7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8" name="Google Shape;89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6" name="Google Shape;90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4" name="Google Shape;91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884bd4694d_0_1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g2884bd4694d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0" name="Google Shape;60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7f83795278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17f83795278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g17f83795278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4" name="Google Shape;6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7f83795278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g17f83795278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 1">
  <p:cSld name="2_Title Slide - 1">
    <p:spTree>
      <p:nvGrpSpPr>
        <p:cNvPr id="1" name="Shape 15"/>
        <p:cNvGrpSpPr/>
        <p:nvPr/>
      </p:nvGrpSpPr>
      <p:grpSpPr>
        <a:xfrm>
          <a:off x="0" y="0"/>
          <a:ext cx="0" cy="0"/>
          <a:chOff x="0" y="0"/>
          <a:chExt cx="0" cy="0"/>
        </a:xfrm>
      </p:grpSpPr>
      <p:sp>
        <p:nvSpPr>
          <p:cNvPr id="16" name="Google Shape;16;p50"/>
          <p:cNvSpPr txBox="1">
            <a:spLocks noGrp="1"/>
          </p:cNvSpPr>
          <p:nvPr>
            <p:ph type="title"/>
          </p:nvPr>
        </p:nvSpPr>
        <p:spPr>
          <a:xfrm>
            <a:off x="6465587" y="2440172"/>
            <a:ext cx="4751408" cy="1977656"/>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262626"/>
              </a:buClr>
              <a:buSzPts val="2400"/>
              <a:buFont typeface="Quattrocento Sans"/>
              <a:buNone/>
              <a:defRPr sz="4800" b="1" i="0" cap="none">
                <a:solidFill>
                  <a:srgbClr val="262626"/>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 name="Google Shape;17;p50" descr="Logo BUMN&#10;"/>
          <p:cNvPicPr preferRelativeResize="0"/>
          <p:nvPr/>
        </p:nvPicPr>
        <p:blipFill rotWithShape="1">
          <a:blip r:embed="rId2">
            <a:alphaModFix/>
          </a:blip>
          <a:srcRect t="-55713" b="-55713"/>
          <a:stretch/>
        </p:blipFill>
        <p:spPr>
          <a:xfrm>
            <a:off x="261008" y="91855"/>
            <a:ext cx="1114597" cy="532438"/>
          </a:xfrm>
          <a:prstGeom prst="rect">
            <a:avLst/>
          </a:prstGeom>
          <a:noFill/>
          <a:ln>
            <a:noFill/>
          </a:ln>
        </p:spPr>
      </p:pic>
      <p:pic>
        <p:nvPicPr>
          <p:cNvPr id="18" name="Google Shape;18;p50"/>
          <p:cNvPicPr preferRelativeResize="0"/>
          <p:nvPr/>
        </p:nvPicPr>
        <p:blipFill rotWithShape="1">
          <a:blip r:embed="rId3">
            <a:alphaModFix/>
          </a:blip>
          <a:srcRect l="-9404" t="1349" r="1" b="-3416"/>
          <a:stretch/>
        </p:blipFill>
        <p:spPr>
          <a:xfrm>
            <a:off x="11027561" y="145157"/>
            <a:ext cx="815204" cy="532438"/>
          </a:xfrm>
          <a:prstGeom prst="rect">
            <a:avLst/>
          </a:prstGeom>
          <a:noFill/>
          <a:ln>
            <a:noFill/>
          </a:ln>
        </p:spPr>
      </p:pic>
      <p:sp>
        <p:nvSpPr>
          <p:cNvPr id="19" name="Google Shape;19;p50"/>
          <p:cNvSpPr/>
          <p:nvPr/>
        </p:nvSpPr>
        <p:spPr>
          <a:xfrm>
            <a:off x="261008" y="-977900"/>
            <a:ext cx="843892" cy="785048"/>
          </a:xfrm>
          <a:prstGeom prst="rect">
            <a:avLst/>
          </a:prstGeom>
          <a:solidFill>
            <a:srgbClr val="2797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50"/>
          <p:cNvSpPr/>
          <p:nvPr/>
        </p:nvSpPr>
        <p:spPr>
          <a:xfrm>
            <a:off x="1219200" y="-977900"/>
            <a:ext cx="843892" cy="808970"/>
          </a:xfrm>
          <a:prstGeom prst="rect">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21;p50"/>
          <p:cNvSpPr/>
          <p:nvPr/>
        </p:nvSpPr>
        <p:spPr>
          <a:xfrm>
            <a:off x="2177392" y="-953978"/>
            <a:ext cx="843892" cy="785048"/>
          </a:xfrm>
          <a:prstGeom prst="rect">
            <a:avLst/>
          </a:prstGeom>
          <a:solidFill>
            <a:srgbClr val="A1A2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22;p50"/>
          <p:cNvSpPr/>
          <p:nvPr/>
        </p:nvSpPr>
        <p:spPr>
          <a:xfrm>
            <a:off x="0" y="6489700"/>
            <a:ext cx="12192000" cy="368300"/>
          </a:xfrm>
          <a:prstGeom prst="rect">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50"/>
          <p:cNvSpPr txBox="1">
            <a:spLocks noGrp="1"/>
          </p:cNvSpPr>
          <p:nvPr>
            <p:ph type="body" idx="1"/>
          </p:nvPr>
        </p:nvSpPr>
        <p:spPr>
          <a:xfrm>
            <a:off x="0" y="6503193"/>
            <a:ext cx="3543300" cy="3683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 name="Google Shape;24;p50"/>
          <p:cNvPicPr preferRelativeResize="0"/>
          <p:nvPr/>
        </p:nvPicPr>
        <p:blipFill rotWithShape="1">
          <a:blip r:embed="rId4">
            <a:alphaModFix/>
          </a:blip>
          <a:srcRect/>
          <a:stretch/>
        </p:blipFill>
        <p:spPr>
          <a:xfrm>
            <a:off x="5403806" y="90571"/>
            <a:ext cx="1384386" cy="7238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si modul - 3">
  <p:cSld name="Isi modul - 3">
    <p:spTree>
      <p:nvGrpSpPr>
        <p:cNvPr id="1" name="Shape 136"/>
        <p:cNvGrpSpPr/>
        <p:nvPr/>
      </p:nvGrpSpPr>
      <p:grpSpPr>
        <a:xfrm>
          <a:off x="0" y="0"/>
          <a:ext cx="0" cy="0"/>
          <a:chOff x="0" y="0"/>
          <a:chExt cx="0" cy="0"/>
        </a:xfrm>
      </p:grpSpPr>
      <p:sp>
        <p:nvSpPr>
          <p:cNvPr id="137" name="Google Shape;137;g2884bd4694d_0_255"/>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g2884bd4694d_0_255"/>
          <p:cNvSpPr txBox="1">
            <a:spLocks noGrp="1"/>
          </p:cNvSpPr>
          <p:nvPr>
            <p:ph type="body" idx="1"/>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g2884bd4694d_0_255"/>
          <p:cNvSpPr txBox="1">
            <a:spLocks noGrp="1"/>
          </p:cNvSpPr>
          <p:nvPr>
            <p:ph type="body" idx="2"/>
          </p:nvPr>
        </p:nvSpPr>
        <p:spPr>
          <a:xfrm>
            <a:off x="833428" y="2343146"/>
            <a:ext cx="10725300" cy="565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g2884bd4694d_0_255"/>
          <p:cNvSpPr txBox="1">
            <a:spLocks noGrp="1"/>
          </p:cNvSpPr>
          <p:nvPr>
            <p:ph type="body" idx="3"/>
          </p:nvPr>
        </p:nvSpPr>
        <p:spPr>
          <a:xfrm>
            <a:off x="833428" y="3128963"/>
            <a:ext cx="10725300" cy="25575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AutoNum type="arabicPeriod"/>
              <a:defRPr sz="2000"/>
            </a:lvl1pPr>
            <a:lvl2pPr marL="914400" lvl="1" indent="-342900" algn="l">
              <a:lnSpc>
                <a:spcPct val="90000"/>
              </a:lnSpc>
              <a:spcBef>
                <a:spcPts val="500"/>
              </a:spcBef>
              <a:spcAft>
                <a:spcPts val="0"/>
              </a:spcAft>
              <a:buClr>
                <a:schemeClr val="dk1"/>
              </a:buClr>
              <a:buSzPts val="1800"/>
              <a:buAutoNum type="alphaLcPeriod"/>
              <a:defRPr sz="1800"/>
            </a:lvl2pPr>
            <a:lvl3pPr marL="1371600" lvl="2" indent="-330200" algn="l">
              <a:lnSpc>
                <a:spcPct val="90000"/>
              </a:lnSpc>
              <a:spcBef>
                <a:spcPts val="500"/>
              </a:spcBef>
              <a:spcAft>
                <a:spcPts val="0"/>
              </a:spcAft>
              <a:buClr>
                <a:schemeClr val="dk1"/>
              </a:buClr>
              <a:buSzPts val="1600"/>
              <a:buAutoNum type="romanLcPeriod"/>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g2884bd4694d_0_255"/>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g2884bd4694d_0_255"/>
          <p:cNvSpPr txBox="1">
            <a:spLocks noGrp="1"/>
          </p:cNvSpPr>
          <p:nvPr>
            <p:ph type="body" idx="4"/>
          </p:nvPr>
        </p:nvSpPr>
        <p:spPr>
          <a:xfrm>
            <a:off x="833432" y="1793630"/>
            <a:ext cx="10701600" cy="36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g2884bd4694d_0_255"/>
          <p:cNvSpPr txBox="1">
            <a:spLocks noGrp="1"/>
          </p:cNvSpPr>
          <p:nvPr>
            <p:ph type="body" idx="5"/>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4" name="Google Shape;144;g2884bd4694d_0_255"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145" name="Google Shape;145;g2884bd4694d_0_255"/>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146" name="Google Shape;146;g2884bd4694d_0_255"/>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mmary layout">
  <p:cSld name="Summary layout">
    <p:spTree>
      <p:nvGrpSpPr>
        <p:cNvPr id="1" name="Shape 147"/>
        <p:cNvGrpSpPr/>
        <p:nvPr/>
      </p:nvGrpSpPr>
      <p:grpSpPr>
        <a:xfrm>
          <a:off x="0" y="0"/>
          <a:ext cx="0" cy="0"/>
          <a:chOff x="0" y="0"/>
          <a:chExt cx="0" cy="0"/>
        </a:xfrm>
      </p:grpSpPr>
      <p:sp>
        <p:nvSpPr>
          <p:cNvPr id="148" name="Google Shape;148;g2884bd4694d_0_266"/>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g2884bd4694d_0_266"/>
          <p:cNvSpPr txBox="1">
            <a:spLocks noGrp="1"/>
          </p:cNvSpPr>
          <p:nvPr>
            <p:ph type="body" idx="1"/>
          </p:nvPr>
        </p:nvSpPr>
        <p:spPr>
          <a:xfrm>
            <a:off x="833432" y="2403231"/>
            <a:ext cx="10753800" cy="3268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AutoNum type="arabicPeriod"/>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g2884bd4694d_0_266"/>
          <p:cNvSpPr txBox="1">
            <a:spLocks noGrp="1"/>
          </p:cNvSpPr>
          <p:nvPr>
            <p:ph type="body" idx="2"/>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g2884bd4694d_0_266"/>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2884bd4694d_0_266"/>
          <p:cNvSpPr txBox="1">
            <a:spLocks noGrp="1"/>
          </p:cNvSpPr>
          <p:nvPr>
            <p:ph type="body" idx="3"/>
          </p:nvPr>
        </p:nvSpPr>
        <p:spPr>
          <a:xfrm>
            <a:off x="833432" y="1793630"/>
            <a:ext cx="10701600" cy="36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g2884bd4694d_0_266"/>
          <p:cNvSpPr txBox="1">
            <a:spLocks noGrp="1"/>
          </p:cNvSpPr>
          <p:nvPr>
            <p:ph type="body" idx="4"/>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4" name="Google Shape;154;g2884bd4694d_0_266"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155" name="Google Shape;155;g2884bd4694d_0_266"/>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156" name="Google Shape;156;g2884bd4694d_0_266"/>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7"/>
        <p:cNvGrpSpPr/>
        <p:nvPr/>
      </p:nvGrpSpPr>
      <p:grpSpPr>
        <a:xfrm>
          <a:off x="0" y="0"/>
          <a:ext cx="0" cy="0"/>
          <a:chOff x="0" y="0"/>
          <a:chExt cx="0" cy="0"/>
        </a:xfrm>
      </p:grpSpPr>
      <p:sp>
        <p:nvSpPr>
          <p:cNvPr id="158" name="Google Shape;158;g2884bd4694d_0_276"/>
          <p:cNvSpPr txBox="1">
            <a:spLocks noGrp="1"/>
          </p:cNvSpPr>
          <p:nvPr>
            <p:ph type="body" idx="1"/>
          </p:nvPr>
        </p:nvSpPr>
        <p:spPr>
          <a:xfrm>
            <a:off x="6095999" y="2391508"/>
            <a:ext cx="5462700" cy="33069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AutoNum type="arabicPeriod"/>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g2884bd4694d_0_276"/>
          <p:cNvSpPr txBox="1">
            <a:spLocks noGrp="1"/>
          </p:cNvSpPr>
          <p:nvPr>
            <p:ph type="body" idx="2"/>
          </p:nvPr>
        </p:nvSpPr>
        <p:spPr>
          <a:xfrm>
            <a:off x="833432" y="2391509"/>
            <a:ext cx="4931400" cy="33069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AutoNum type="arabicPeriod"/>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g2884bd4694d_0_276"/>
          <p:cNvSpPr txBox="1">
            <a:spLocks noGrp="1"/>
          </p:cNvSpPr>
          <p:nvPr>
            <p:ph type="body" idx="3"/>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g2884bd4694d_0_276"/>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g2884bd4694d_0_276"/>
          <p:cNvSpPr txBox="1">
            <a:spLocks noGrp="1"/>
          </p:cNvSpPr>
          <p:nvPr>
            <p:ph type="body" idx="4"/>
          </p:nvPr>
        </p:nvSpPr>
        <p:spPr>
          <a:xfrm>
            <a:off x="833432" y="1793630"/>
            <a:ext cx="10725300" cy="36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g2884bd4694d_0_276"/>
          <p:cNvSpPr txBox="1">
            <a:spLocks noGrp="1"/>
          </p:cNvSpPr>
          <p:nvPr>
            <p:ph type="body" idx="5"/>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g2884bd4694d_0_276"/>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5" name="Google Shape;165;g2884bd4694d_0_276"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166" name="Google Shape;166;g2884bd4694d_0_276"/>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167" name="Google Shape;167;g2884bd4694d_0_276"/>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68"/>
        <p:cNvGrpSpPr/>
        <p:nvPr/>
      </p:nvGrpSpPr>
      <p:grpSpPr>
        <a:xfrm>
          <a:off x="0" y="0"/>
          <a:ext cx="0" cy="0"/>
          <a:chOff x="0" y="0"/>
          <a:chExt cx="0" cy="0"/>
        </a:xfrm>
      </p:grpSpPr>
      <p:sp>
        <p:nvSpPr>
          <p:cNvPr id="169" name="Google Shape;169;g2884bd4694d_0_287"/>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g2884bd4694d_0_287"/>
          <p:cNvSpPr txBox="1">
            <a:spLocks noGrp="1"/>
          </p:cNvSpPr>
          <p:nvPr>
            <p:ph type="body" idx="1"/>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g2884bd4694d_0_287"/>
          <p:cNvSpPr txBox="1">
            <a:spLocks noGrp="1"/>
          </p:cNvSpPr>
          <p:nvPr>
            <p:ph type="title"/>
          </p:nvPr>
        </p:nvSpPr>
        <p:spPr>
          <a:xfrm>
            <a:off x="745143" y="2925099"/>
            <a:ext cx="10725300" cy="686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2884bd4694d_0_287"/>
          <p:cNvSpPr txBox="1">
            <a:spLocks noGrp="1"/>
          </p:cNvSpPr>
          <p:nvPr>
            <p:ph type="body" idx="2"/>
          </p:nvPr>
        </p:nvSpPr>
        <p:spPr>
          <a:xfrm>
            <a:off x="721696" y="3716215"/>
            <a:ext cx="10748700" cy="3651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g2884bd4694d_0_287"/>
          <p:cNvSpPr txBox="1">
            <a:spLocks noGrp="1"/>
          </p:cNvSpPr>
          <p:nvPr>
            <p:ph type="body" idx="3"/>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4" name="Google Shape;174;g2884bd4694d_0_287"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175" name="Google Shape;175;g2884bd4694d_0_287"/>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176" name="Google Shape;176;g2884bd4694d_0_287"/>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est layout">
  <p:cSld name="1_Test layout">
    <p:spTree>
      <p:nvGrpSpPr>
        <p:cNvPr id="1" name="Shape 177"/>
        <p:cNvGrpSpPr/>
        <p:nvPr/>
      </p:nvGrpSpPr>
      <p:grpSpPr>
        <a:xfrm>
          <a:off x="0" y="0"/>
          <a:ext cx="0" cy="0"/>
          <a:chOff x="0" y="0"/>
          <a:chExt cx="0" cy="0"/>
        </a:xfrm>
      </p:grpSpPr>
      <p:sp>
        <p:nvSpPr>
          <p:cNvPr id="178" name="Google Shape;178;g2884bd4694d_0_296"/>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9" name="Google Shape;179;g2884bd4694d_0_296"/>
          <p:cNvSpPr txBox="1">
            <a:spLocks noGrp="1"/>
          </p:cNvSpPr>
          <p:nvPr>
            <p:ph type="body" idx="1"/>
          </p:nvPr>
        </p:nvSpPr>
        <p:spPr>
          <a:xfrm>
            <a:off x="808039" y="1035050"/>
            <a:ext cx="10787100" cy="4848300"/>
          </a:xfrm>
          <a:prstGeom prst="rect">
            <a:avLst/>
          </a:prstGeom>
          <a:noFill/>
          <a:ln>
            <a:noFill/>
          </a:ln>
        </p:spPr>
        <p:txBody>
          <a:bodyPr spcFirstLastPara="1" wrap="square" lIns="91425" tIns="45700" rIns="91425" bIns="45700" anchor="t" anchorCtr="0">
            <a:normAutofit/>
          </a:bodyPr>
          <a:lstStyle>
            <a:lvl1pPr marL="457200" lvl="0" indent="-317500" algn="l">
              <a:lnSpc>
                <a:spcPct val="150000"/>
              </a:lnSpc>
              <a:spcBef>
                <a:spcPts val="1000"/>
              </a:spcBef>
              <a:spcAft>
                <a:spcPts val="0"/>
              </a:spcAft>
              <a:buClr>
                <a:schemeClr val="dk1"/>
              </a:buClr>
              <a:buSzPts val="1400"/>
              <a:buAutoNum type="arabicPeriod"/>
              <a:defRPr sz="1400"/>
            </a:lvl1pPr>
            <a:lvl2pPr marL="914400" lvl="1" indent="-317500" algn="l">
              <a:lnSpc>
                <a:spcPct val="150000"/>
              </a:lnSpc>
              <a:spcBef>
                <a:spcPts val="500"/>
              </a:spcBef>
              <a:spcAft>
                <a:spcPts val="0"/>
              </a:spcAft>
              <a:buClr>
                <a:schemeClr val="dk1"/>
              </a:buClr>
              <a:buSzPts val="1400"/>
              <a:buAutoNum type="alphaLcPeriod"/>
              <a:defRPr sz="1400"/>
            </a:lvl2pPr>
            <a:lvl3pPr marL="1371600" lvl="2" indent="-228600" algn="l">
              <a:lnSpc>
                <a:spcPct val="90000"/>
              </a:lnSpc>
              <a:spcBef>
                <a:spcPts val="500"/>
              </a:spcBef>
              <a:spcAft>
                <a:spcPts val="0"/>
              </a:spcAft>
              <a:buClr>
                <a:schemeClr val="dk1"/>
              </a:buClr>
              <a:buSzPts val="1600"/>
              <a:buNone/>
              <a:defRPr/>
            </a:lvl3pPr>
            <a:lvl4pPr marL="1828800" lvl="3" indent="-228600" algn="l">
              <a:lnSpc>
                <a:spcPct val="90000"/>
              </a:lnSpc>
              <a:spcBef>
                <a:spcPts val="500"/>
              </a:spcBef>
              <a:spcAft>
                <a:spcPts val="0"/>
              </a:spcAft>
              <a:buClr>
                <a:schemeClr val="dk1"/>
              </a:buClr>
              <a:buSzPts val="1400"/>
              <a:buNone/>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g2884bd4694d_0_296"/>
          <p:cNvSpPr txBox="1">
            <a:spLocks noGrp="1"/>
          </p:cNvSpPr>
          <p:nvPr>
            <p:ph type="body" idx="2"/>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g2884bd4694d_0_296"/>
          <p:cNvSpPr txBox="1">
            <a:spLocks noGrp="1"/>
          </p:cNvSpPr>
          <p:nvPr>
            <p:ph type="body" idx="3"/>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2" name="Google Shape;182;g2884bd4694d_0_296"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183" name="Google Shape;183;g2884bd4694d_0_296"/>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184" name="Google Shape;184;g2884bd4694d_0_296"/>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85"/>
        <p:cNvGrpSpPr/>
        <p:nvPr/>
      </p:nvGrpSpPr>
      <p:grpSpPr>
        <a:xfrm>
          <a:off x="0" y="0"/>
          <a:ext cx="0" cy="0"/>
          <a:chOff x="0" y="0"/>
          <a:chExt cx="0" cy="0"/>
        </a:xfrm>
      </p:grpSpPr>
      <p:sp>
        <p:nvSpPr>
          <p:cNvPr id="186" name="Google Shape;186;g2884bd4694d_0_304"/>
          <p:cNvSpPr txBox="1">
            <a:spLocks noGrp="1"/>
          </p:cNvSpPr>
          <p:nvPr>
            <p:ph type="title"/>
          </p:nvPr>
        </p:nvSpPr>
        <p:spPr>
          <a:xfrm>
            <a:off x="800100" y="1035050"/>
            <a:ext cx="10787100" cy="692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7" name="Google Shape;187;g2884bd4694d_0_304"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188" name="Google Shape;188;g2884bd4694d_0_304"/>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graphicFrame>
        <p:nvGraphicFramePr>
          <p:cNvPr id="189" name="Google Shape;189;g2884bd4694d_0_304"/>
          <p:cNvGraphicFramePr/>
          <p:nvPr/>
        </p:nvGraphicFramePr>
        <p:xfrm>
          <a:off x="833438" y="1927225"/>
          <a:ext cx="3000000" cy="3000000"/>
        </p:xfrm>
        <a:graphic>
          <a:graphicData uri="http://schemas.openxmlformats.org/drawingml/2006/table">
            <a:tbl>
              <a:tblPr firstRow="1" bandRow="1">
                <a:noFill/>
                <a:tableStyleId>{E0CEE67A-0D08-494E-BA44-DD7C9F8C0B6E}</a:tableStyleId>
              </a:tblPr>
              <a:tblGrid>
                <a:gridCol w="2050450">
                  <a:extLst>
                    <a:ext uri="{9D8B030D-6E8A-4147-A177-3AD203B41FA5}">
                      <a16:colId xmlns:a16="http://schemas.microsoft.com/office/drawing/2014/main" val="20000"/>
                    </a:ext>
                  </a:extLst>
                </a:gridCol>
                <a:gridCol w="8674725">
                  <a:extLst>
                    <a:ext uri="{9D8B030D-6E8A-4147-A177-3AD203B41FA5}">
                      <a16:colId xmlns:a16="http://schemas.microsoft.com/office/drawing/2014/main" val="20001"/>
                    </a:ext>
                  </a:extLst>
                </a:gridCol>
              </a:tblGrid>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Pathway</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Sub-pathway</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Competency</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Key element</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Level</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r h="654375">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Developer</a:t>
                      </a:r>
                      <a:endParaRPr sz="1400" u="none" strike="noStrike" cap="none"/>
                    </a:p>
                  </a:txBody>
                  <a:tcPr marL="91450" marR="91450" marT="45725" marB="45725"/>
                </a:tc>
                <a:tc>
                  <a:txBody>
                    <a:bodyPr/>
                    <a:lstStyle/>
                    <a:p>
                      <a:pPr marL="9525" marR="0" lvl="0" indent="0" algn="l" rtl="0">
                        <a:lnSpc>
                          <a:spcPct val="150000"/>
                        </a:lnSpc>
                        <a:spcBef>
                          <a:spcPts val="0"/>
                        </a:spcBef>
                        <a:spcAft>
                          <a:spcPts val="0"/>
                        </a:spcAft>
                        <a:buClr>
                          <a:schemeClr val="dk1"/>
                        </a:buClr>
                        <a:buSzPts val="1200"/>
                        <a:buFont typeface="Calibri"/>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5"/>
                  </a:ext>
                </a:extLst>
              </a:tr>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Created</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6"/>
                  </a:ext>
                </a:extLst>
              </a:tr>
              <a:tr h="310275">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Version</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7"/>
                  </a:ext>
                </a:extLst>
              </a:tr>
              <a:tr h="7615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Aprproval</a:t>
                      </a:r>
                      <a:endParaRPr sz="1200" b="0" i="0" u="none" strike="noStrike" cap="none">
                        <a:latin typeface="Arial"/>
                        <a:ea typeface="Arial"/>
                        <a:cs typeface="Arial"/>
                        <a:sym typeface="Arial"/>
                      </a:endParaRPr>
                    </a:p>
                  </a:txBody>
                  <a:tcPr marL="91450" marR="91450" marT="45725" marB="45725"/>
                </a:tc>
                <a:tc>
                  <a:txBody>
                    <a:bodyPr/>
                    <a:lstStyle/>
                    <a:p>
                      <a:pPr marL="342900" marR="0" lvl="0" indent="-266700" algn="l" rtl="0">
                        <a:lnSpc>
                          <a:spcPct val="150000"/>
                        </a:lnSpc>
                        <a:spcBef>
                          <a:spcPts val="0"/>
                        </a:spcBef>
                        <a:spcAft>
                          <a:spcPts val="0"/>
                        </a:spcAft>
                        <a:buClr>
                          <a:schemeClr val="dk1"/>
                        </a:buClr>
                        <a:buSzPts val="1200"/>
                        <a:buFont typeface="Calibri"/>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8"/>
                  </a:ext>
                </a:extLst>
              </a:tr>
            </a:tbl>
          </a:graphicData>
        </a:graphic>
      </p:graphicFrame>
      <p:sp>
        <p:nvSpPr>
          <p:cNvPr id="190" name="Google Shape;190;g2884bd4694d_0_304"/>
          <p:cNvSpPr txBox="1">
            <a:spLocks noGrp="1"/>
          </p:cNvSpPr>
          <p:nvPr>
            <p:ph type="body" idx="1"/>
          </p:nvPr>
        </p:nvSpPr>
        <p:spPr>
          <a:xfrm>
            <a:off x="2893088" y="1950375"/>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g2884bd4694d_0_304"/>
          <p:cNvSpPr txBox="1">
            <a:spLocks noGrp="1"/>
          </p:cNvSpPr>
          <p:nvPr>
            <p:ph type="body" idx="2"/>
          </p:nvPr>
        </p:nvSpPr>
        <p:spPr>
          <a:xfrm>
            <a:off x="2893088" y="2310890"/>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g2884bd4694d_0_304"/>
          <p:cNvSpPr txBox="1">
            <a:spLocks noGrp="1"/>
          </p:cNvSpPr>
          <p:nvPr>
            <p:ph type="body" idx="3"/>
          </p:nvPr>
        </p:nvSpPr>
        <p:spPr>
          <a:xfrm>
            <a:off x="2893088" y="2682980"/>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g2884bd4694d_0_304"/>
          <p:cNvSpPr txBox="1">
            <a:spLocks noGrp="1"/>
          </p:cNvSpPr>
          <p:nvPr>
            <p:ph type="body" idx="4"/>
          </p:nvPr>
        </p:nvSpPr>
        <p:spPr>
          <a:xfrm>
            <a:off x="2893088" y="3020345"/>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g2884bd4694d_0_304"/>
          <p:cNvSpPr txBox="1">
            <a:spLocks noGrp="1"/>
          </p:cNvSpPr>
          <p:nvPr>
            <p:ph type="body" idx="5"/>
          </p:nvPr>
        </p:nvSpPr>
        <p:spPr>
          <a:xfrm>
            <a:off x="2893088" y="3357710"/>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g2884bd4694d_0_304"/>
          <p:cNvSpPr txBox="1">
            <a:spLocks noGrp="1"/>
          </p:cNvSpPr>
          <p:nvPr>
            <p:ph type="body" idx="6"/>
          </p:nvPr>
        </p:nvSpPr>
        <p:spPr>
          <a:xfrm>
            <a:off x="2893088" y="3729799"/>
            <a:ext cx="8642400" cy="583800"/>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dk1"/>
              </a:buClr>
              <a:buSzPts val="1200"/>
              <a:buFont typeface="Calibri"/>
              <a:buAutoNum type="arabicPeriod"/>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g2884bd4694d_0_304"/>
          <p:cNvSpPr txBox="1">
            <a:spLocks noGrp="1"/>
          </p:cNvSpPr>
          <p:nvPr>
            <p:ph type="body" idx="7"/>
          </p:nvPr>
        </p:nvSpPr>
        <p:spPr>
          <a:xfrm>
            <a:off x="2893088" y="4344961"/>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g2884bd4694d_0_304"/>
          <p:cNvSpPr txBox="1">
            <a:spLocks noGrp="1"/>
          </p:cNvSpPr>
          <p:nvPr>
            <p:ph type="body" idx="8"/>
          </p:nvPr>
        </p:nvSpPr>
        <p:spPr>
          <a:xfrm>
            <a:off x="2893088" y="4693901"/>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g2884bd4694d_0_304"/>
          <p:cNvSpPr txBox="1">
            <a:spLocks noGrp="1"/>
          </p:cNvSpPr>
          <p:nvPr>
            <p:ph type="body" idx="9"/>
          </p:nvPr>
        </p:nvSpPr>
        <p:spPr>
          <a:xfrm>
            <a:off x="2893088" y="5042841"/>
            <a:ext cx="8642400" cy="651000"/>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dk1"/>
              </a:buClr>
              <a:buSzPts val="1200"/>
              <a:buFont typeface="Calibri"/>
              <a:buAutoNum type="arabicPeriod"/>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g2884bd4694d_0_304"/>
          <p:cNvSpPr txBox="1"/>
          <p:nvPr/>
        </p:nvSpPr>
        <p:spPr>
          <a:xfrm>
            <a:off x="10082800" y="6427000"/>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200"/>
        <p:cNvGrpSpPr/>
        <p:nvPr/>
      </p:nvGrpSpPr>
      <p:grpSpPr>
        <a:xfrm>
          <a:off x="0" y="0"/>
          <a:ext cx="0" cy="0"/>
          <a:chOff x="0" y="0"/>
          <a:chExt cx="0" cy="0"/>
        </a:xfrm>
      </p:grpSpPr>
      <p:graphicFrame>
        <p:nvGraphicFramePr>
          <p:cNvPr id="201" name="Google Shape;201;g2884bd4694d_0_319"/>
          <p:cNvGraphicFramePr/>
          <p:nvPr/>
        </p:nvGraphicFramePr>
        <p:xfrm>
          <a:off x="833439" y="1091999"/>
          <a:ext cx="3000000" cy="3000000"/>
        </p:xfrm>
        <a:graphic>
          <a:graphicData uri="http://schemas.openxmlformats.org/drawingml/2006/table">
            <a:tbl>
              <a:tblPr firstRow="1" bandRow="1">
                <a:noFill/>
                <a:tableStyleId>{E0CEE67A-0D08-494E-BA44-DD7C9F8C0B6E}</a:tableStyleId>
              </a:tblPr>
              <a:tblGrid>
                <a:gridCol w="2247400">
                  <a:extLst>
                    <a:ext uri="{9D8B030D-6E8A-4147-A177-3AD203B41FA5}">
                      <a16:colId xmlns:a16="http://schemas.microsoft.com/office/drawing/2014/main" val="20000"/>
                    </a:ext>
                  </a:extLst>
                </a:gridCol>
                <a:gridCol w="8477775">
                  <a:extLst>
                    <a:ext uri="{9D8B030D-6E8A-4147-A177-3AD203B41FA5}">
                      <a16:colId xmlns:a16="http://schemas.microsoft.com/office/drawing/2014/main" val="20001"/>
                    </a:ext>
                  </a:extLst>
                </a:gridCol>
              </a:tblGrid>
              <a:tr h="4902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Modul pembelajaran</a:t>
                      </a:r>
                      <a:endParaRPr sz="1200" b="0" i="0" u="none" strike="noStrike" cap="none">
                        <a:solidFill>
                          <a:srgbClr val="000000"/>
                        </a:solidFill>
                        <a:latin typeface="Arial"/>
                        <a:ea typeface="Arial"/>
                        <a:cs typeface="Arial"/>
                        <a:sym typeface="Arial"/>
                      </a:endParaRPr>
                    </a:p>
                  </a:txBody>
                  <a:tcPr marL="91450" marR="91450" marT="45725" marB="45725"/>
                </a:tc>
                <a:tc>
                  <a:txBody>
                    <a:bodyPr/>
                    <a:lstStyle/>
                    <a:p>
                      <a:pPr marL="0" marR="0" lvl="0" indent="0" algn="l" rtl="0">
                        <a:lnSpc>
                          <a:spcPct val="15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674825">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Deskripsi modul</a:t>
                      </a:r>
                      <a:endParaRPr sz="1200" b="0" i="0" u="none" strike="noStrike" cap="none">
                        <a:latin typeface="Arial"/>
                        <a:ea typeface="Arial"/>
                        <a:cs typeface="Arial"/>
                        <a:sym typeface="Arial"/>
                      </a:endParaRPr>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749875">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Enabling Learning Objective</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95160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Daftar Topik</a:t>
                      </a:r>
                      <a:endParaRPr sz="1200" b="0" i="0" u="none" strike="noStrike" cap="none">
                        <a:latin typeface="Arial"/>
                        <a:ea typeface="Arial"/>
                        <a:cs typeface="Arial"/>
                        <a:sym typeface="Arial"/>
                      </a:endParaRPr>
                    </a:p>
                  </a:txBody>
                  <a:tcPr marL="91450" marR="91450" marT="45725" marB="45725"/>
                </a:tc>
                <a:tc>
                  <a:txBody>
                    <a:bodyPr/>
                    <a:lstStyle/>
                    <a:p>
                      <a:pPr marL="0" marR="0" lvl="0" indent="0" algn="l" rtl="0">
                        <a:lnSpc>
                          <a:spcPct val="150000"/>
                        </a:lnSpc>
                        <a:spcBef>
                          <a:spcPts val="0"/>
                        </a:spcBef>
                        <a:spcAft>
                          <a:spcPts val="0"/>
                        </a:spcAft>
                        <a:buClr>
                          <a:schemeClr val="dk1"/>
                        </a:buClr>
                        <a:buSzPts val="1200"/>
                        <a:buFont typeface="Calibri"/>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1439475">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Keywords</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chemeClr val="dk1"/>
                        </a:buClr>
                        <a:buSzPts val="1200"/>
                        <a:buFont typeface="Calibri"/>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bl>
          </a:graphicData>
        </a:graphic>
      </p:graphicFrame>
      <p:pic>
        <p:nvPicPr>
          <p:cNvPr id="202" name="Google Shape;202;g2884bd4694d_0_319"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203" name="Google Shape;203;g2884bd4694d_0_319"/>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204" name="Google Shape;204;g2884bd4694d_0_319"/>
          <p:cNvSpPr txBox="1">
            <a:spLocks noGrp="1"/>
          </p:cNvSpPr>
          <p:nvPr>
            <p:ph type="body" idx="1"/>
          </p:nvPr>
        </p:nvSpPr>
        <p:spPr>
          <a:xfrm>
            <a:off x="3113007" y="1198749"/>
            <a:ext cx="8357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g2884bd4694d_0_319"/>
          <p:cNvSpPr txBox="1">
            <a:spLocks noGrp="1"/>
          </p:cNvSpPr>
          <p:nvPr>
            <p:ph type="body" idx="2"/>
          </p:nvPr>
        </p:nvSpPr>
        <p:spPr>
          <a:xfrm>
            <a:off x="3113007" y="1650900"/>
            <a:ext cx="8357400" cy="557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g2884bd4694d_0_319"/>
          <p:cNvSpPr txBox="1">
            <a:spLocks noGrp="1"/>
          </p:cNvSpPr>
          <p:nvPr>
            <p:ph type="body" idx="3"/>
          </p:nvPr>
        </p:nvSpPr>
        <p:spPr>
          <a:xfrm>
            <a:off x="3113007" y="2324021"/>
            <a:ext cx="8357400" cy="650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g2884bd4694d_0_319"/>
          <p:cNvSpPr txBox="1">
            <a:spLocks noGrp="1"/>
          </p:cNvSpPr>
          <p:nvPr>
            <p:ph type="body" idx="4"/>
          </p:nvPr>
        </p:nvSpPr>
        <p:spPr>
          <a:xfrm>
            <a:off x="3113007" y="3068200"/>
            <a:ext cx="8357400" cy="815700"/>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dk1"/>
              </a:buClr>
              <a:buSzPts val="1200"/>
              <a:buFont typeface="Calibri"/>
              <a:buAutoNum type="arabicPeriod"/>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g2884bd4694d_0_319"/>
          <p:cNvSpPr txBox="1">
            <a:spLocks noGrp="1"/>
          </p:cNvSpPr>
          <p:nvPr>
            <p:ph type="body" idx="5"/>
          </p:nvPr>
        </p:nvSpPr>
        <p:spPr>
          <a:xfrm>
            <a:off x="3113007" y="4033367"/>
            <a:ext cx="8357400" cy="1267800"/>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dk1"/>
              </a:buClr>
              <a:buSzPts val="1200"/>
              <a:buFont typeface="Calibri"/>
              <a:buAutoNum type="arabicPeriod"/>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g2884bd4694d_0_319"/>
          <p:cNvSpPr txBox="1"/>
          <p:nvPr/>
        </p:nvSpPr>
        <p:spPr>
          <a:xfrm>
            <a:off x="10082800" y="6427000"/>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10"/>
        <p:cNvGrpSpPr/>
        <p:nvPr/>
      </p:nvGrpSpPr>
      <p:grpSpPr>
        <a:xfrm>
          <a:off x="0" y="0"/>
          <a:ext cx="0" cy="0"/>
          <a:chOff x="0" y="0"/>
          <a:chExt cx="0" cy="0"/>
        </a:xfrm>
      </p:grpSpPr>
      <p:sp>
        <p:nvSpPr>
          <p:cNvPr id="211" name="Google Shape;211;g2884bd4694d_0_329"/>
          <p:cNvSpPr txBox="1">
            <a:spLocks noGrp="1"/>
          </p:cNvSpPr>
          <p:nvPr>
            <p:ph type="title"/>
          </p:nvPr>
        </p:nvSpPr>
        <p:spPr>
          <a:xfrm>
            <a:off x="800100" y="772358"/>
            <a:ext cx="10787100" cy="381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212" name="Google Shape;212;g2884bd4694d_0_329"/>
          <p:cNvGraphicFramePr/>
          <p:nvPr/>
        </p:nvGraphicFramePr>
        <p:xfrm>
          <a:off x="800102" y="1954771"/>
          <a:ext cx="3000000" cy="3000000"/>
        </p:xfrm>
        <a:graphic>
          <a:graphicData uri="http://schemas.openxmlformats.org/drawingml/2006/table">
            <a:tbl>
              <a:tblPr firstRow="1" bandRow="1">
                <a:noFill/>
                <a:tableStyleId>{E0CEE67A-0D08-494E-BA44-DD7C9F8C0B6E}</a:tableStyleId>
              </a:tblPr>
              <a:tblGrid>
                <a:gridCol w="5195275">
                  <a:extLst>
                    <a:ext uri="{9D8B030D-6E8A-4147-A177-3AD203B41FA5}">
                      <a16:colId xmlns:a16="http://schemas.microsoft.com/office/drawing/2014/main" val="20000"/>
                    </a:ext>
                  </a:extLst>
                </a:gridCol>
              </a:tblGrid>
              <a:tr h="1712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latin typeface="Arial"/>
                          <a:ea typeface="Arial"/>
                          <a:cs typeface="Arial"/>
                          <a:sym typeface="Arial"/>
                        </a:rPr>
                        <a:t>OBJECTIVE</a:t>
                      </a:r>
                      <a:endParaRPr sz="1400" u="none" strike="noStrike" cap="none">
                        <a:solidFill>
                          <a:schemeClr val="lt1"/>
                        </a:solidFill>
                        <a:latin typeface="Arial"/>
                        <a:ea typeface="Arial"/>
                        <a:cs typeface="Arial"/>
                        <a:sym typeface="Arial"/>
                      </a:endParaRPr>
                    </a:p>
                  </a:txBody>
                  <a:tcPr marL="91450" marR="91450" marT="45725" marB="45725">
                    <a:solidFill>
                      <a:srgbClr val="2796A3"/>
                    </a:solidFill>
                  </a:tcPr>
                </a:tc>
                <a:extLst>
                  <a:ext uri="{0D108BD9-81ED-4DB2-BD59-A6C34878D82A}">
                    <a16:rowId xmlns:a16="http://schemas.microsoft.com/office/drawing/2014/main" val="10000"/>
                  </a:ext>
                </a:extLst>
              </a:tr>
              <a:tr h="7045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A5A5A5"/>
                          </a:solidFill>
                        </a:rPr>
                        <a:t>Deskripsi</a:t>
                      </a:r>
                      <a:endParaRPr sz="1400" u="none" strike="noStrike" cap="none">
                        <a:solidFill>
                          <a:srgbClr val="A5A5A5"/>
                        </a:solidFill>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213" name="Google Shape;213;g2884bd4694d_0_329"/>
          <p:cNvGraphicFramePr/>
          <p:nvPr/>
        </p:nvGraphicFramePr>
        <p:xfrm>
          <a:off x="800100" y="3061006"/>
          <a:ext cx="3000000" cy="3000000"/>
        </p:xfrm>
        <a:graphic>
          <a:graphicData uri="http://schemas.openxmlformats.org/drawingml/2006/table">
            <a:tbl>
              <a:tblPr firstRow="1" bandRow="1">
                <a:noFill/>
                <a:tableStyleId>{E0CEE67A-0D08-494E-BA44-DD7C9F8C0B6E}</a:tableStyleId>
              </a:tblPr>
              <a:tblGrid>
                <a:gridCol w="5195275">
                  <a:extLst>
                    <a:ext uri="{9D8B030D-6E8A-4147-A177-3AD203B41FA5}">
                      <a16:colId xmlns:a16="http://schemas.microsoft.com/office/drawing/2014/main" val="20000"/>
                    </a:ext>
                  </a:extLst>
                </a:gridCol>
              </a:tblGrid>
              <a:tr h="2986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latin typeface="Arial"/>
                          <a:ea typeface="Arial"/>
                          <a:cs typeface="Arial"/>
                          <a:sym typeface="Arial"/>
                        </a:rPr>
                        <a:t>OVERVIEW</a:t>
                      </a:r>
                      <a:endParaRPr sz="1400" u="none" strike="noStrike" cap="none">
                        <a:solidFill>
                          <a:schemeClr val="lt1"/>
                        </a:solidFill>
                        <a:latin typeface="Arial"/>
                        <a:ea typeface="Arial"/>
                        <a:cs typeface="Arial"/>
                        <a:sym typeface="Arial"/>
                      </a:endParaRPr>
                    </a:p>
                  </a:txBody>
                  <a:tcPr marL="91450" marR="91450" marT="45725" marB="45725">
                    <a:solidFill>
                      <a:srgbClr val="2796A3"/>
                    </a:solidFill>
                  </a:tcPr>
                </a:tc>
                <a:extLst>
                  <a:ext uri="{0D108BD9-81ED-4DB2-BD59-A6C34878D82A}">
                    <a16:rowId xmlns:a16="http://schemas.microsoft.com/office/drawing/2014/main" val="10000"/>
                  </a:ext>
                </a:extLst>
              </a:tr>
              <a:tr h="8096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A5A5A5"/>
                          </a:solidFill>
                        </a:rPr>
                        <a:t>Deskripsi</a:t>
                      </a:r>
                      <a:endParaRPr sz="1400" u="none" strike="noStrike" cap="none">
                        <a:solidFill>
                          <a:srgbClr val="A5A5A5"/>
                        </a:solidFill>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214" name="Google Shape;214;g2884bd4694d_0_329"/>
          <p:cNvGraphicFramePr/>
          <p:nvPr/>
        </p:nvGraphicFramePr>
        <p:xfrm>
          <a:off x="800100" y="4275050"/>
          <a:ext cx="3000000" cy="3000000"/>
        </p:xfrm>
        <a:graphic>
          <a:graphicData uri="http://schemas.openxmlformats.org/drawingml/2006/table">
            <a:tbl>
              <a:tblPr firstRow="1" bandRow="1">
                <a:noFill/>
                <a:tableStyleId>{E0CEE67A-0D08-494E-BA44-DD7C9F8C0B6E}</a:tableStyleId>
              </a:tblPr>
              <a:tblGrid>
                <a:gridCol w="5195275">
                  <a:extLst>
                    <a:ext uri="{9D8B030D-6E8A-4147-A177-3AD203B41FA5}">
                      <a16:colId xmlns:a16="http://schemas.microsoft.com/office/drawing/2014/main" val="20000"/>
                    </a:ext>
                  </a:extLst>
                </a:gridCol>
              </a:tblGrid>
              <a:tr h="2720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latin typeface="Arial"/>
                          <a:ea typeface="Arial"/>
                          <a:cs typeface="Arial"/>
                          <a:sym typeface="Arial"/>
                        </a:rPr>
                        <a:t>PERALATAN YANG DIBUTUHKAN</a:t>
                      </a:r>
                      <a:endParaRPr sz="1400" u="none" strike="noStrike" cap="none">
                        <a:solidFill>
                          <a:schemeClr val="lt1"/>
                        </a:solidFill>
                        <a:latin typeface="Arial"/>
                        <a:ea typeface="Arial"/>
                        <a:cs typeface="Arial"/>
                        <a:sym typeface="Arial"/>
                      </a:endParaRPr>
                    </a:p>
                  </a:txBody>
                  <a:tcPr marL="91450" marR="91450" marT="45725" marB="45725">
                    <a:solidFill>
                      <a:srgbClr val="2796A3"/>
                    </a:solidFill>
                  </a:tcPr>
                </a:tc>
                <a:extLst>
                  <a:ext uri="{0D108BD9-81ED-4DB2-BD59-A6C34878D82A}">
                    <a16:rowId xmlns:a16="http://schemas.microsoft.com/office/drawing/2014/main" val="10000"/>
                  </a:ext>
                </a:extLst>
              </a:tr>
              <a:tr h="14446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A5A5A5"/>
                          </a:solidFill>
                        </a:rPr>
                        <a:t>Deskripsi</a:t>
                      </a:r>
                      <a:endParaRPr sz="1400" u="none" strike="noStrike" cap="none">
                        <a:solidFill>
                          <a:srgbClr val="A5A5A5"/>
                        </a:solidFill>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215" name="Google Shape;215;g2884bd4694d_0_329"/>
          <p:cNvGraphicFramePr/>
          <p:nvPr/>
        </p:nvGraphicFramePr>
        <p:xfrm>
          <a:off x="6196615" y="1954771"/>
          <a:ext cx="3000000" cy="3000000"/>
        </p:xfrm>
        <a:graphic>
          <a:graphicData uri="http://schemas.openxmlformats.org/drawingml/2006/table">
            <a:tbl>
              <a:tblPr firstRow="1" bandRow="1">
                <a:noFill/>
                <a:tableStyleId>{E0CEE67A-0D08-494E-BA44-DD7C9F8C0B6E}</a:tableStyleId>
              </a:tblPr>
              <a:tblGrid>
                <a:gridCol w="5390550">
                  <a:extLst>
                    <a:ext uri="{9D8B030D-6E8A-4147-A177-3AD203B41FA5}">
                      <a16:colId xmlns:a16="http://schemas.microsoft.com/office/drawing/2014/main" val="20000"/>
                    </a:ext>
                  </a:extLst>
                </a:gridCol>
              </a:tblGrid>
              <a:tr h="3268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latin typeface="Arial"/>
                          <a:ea typeface="Arial"/>
                          <a:cs typeface="Arial"/>
                          <a:sym typeface="Arial"/>
                        </a:rPr>
                        <a:t>PERSIAPAN</a:t>
                      </a:r>
                      <a:endParaRPr sz="1400" u="none" strike="noStrike" cap="none">
                        <a:solidFill>
                          <a:schemeClr val="lt1"/>
                        </a:solidFill>
                        <a:latin typeface="Arial"/>
                        <a:ea typeface="Arial"/>
                        <a:cs typeface="Arial"/>
                        <a:sym typeface="Arial"/>
                      </a:endParaRPr>
                    </a:p>
                  </a:txBody>
                  <a:tcPr marL="91450" marR="91450" marT="45725" marB="45725">
                    <a:solidFill>
                      <a:srgbClr val="2796A3"/>
                    </a:solidFill>
                  </a:tcPr>
                </a:tc>
                <a:extLst>
                  <a:ext uri="{0D108BD9-81ED-4DB2-BD59-A6C34878D82A}">
                    <a16:rowId xmlns:a16="http://schemas.microsoft.com/office/drawing/2014/main" val="10000"/>
                  </a:ext>
                </a:extLst>
              </a:tr>
              <a:tr h="18353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A5A5A5"/>
                          </a:solidFill>
                        </a:rPr>
                        <a:t>Deskripsi</a:t>
                      </a:r>
                      <a:endParaRPr sz="1400" u="none" strike="noStrike" cap="none">
                        <a:solidFill>
                          <a:srgbClr val="A5A5A5"/>
                        </a:solidFill>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216" name="Google Shape;216;g2884bd4694d_0_329"/>
          <p:cNvGraphicFramePr/>
          <p:nvPr/>
        </p:nvGraphicFramePr>
        <p:xfrm>
          <a:off x="6196615" y="4199759"/>
          <a:ext cx="3000000" cy="3000000"/>
        </p:xfrm>
        <a:graphic>
          <a:graphicData uri="http://schemas.openxmlformats.org/drawingml/2006/table">
            <a:tbl>
              <a:tblPr firstRow="1" bandRow="1">
                <a:noFill/>
                <a:tableStyleId>{E0CEE67A-0D08-494E-BA44-DD7C9F8C0B6E}</a:tableStyleId>
              </a:tblPr>
              <a:tblGrid>
                <a:gridCol w="5390550">
                  <a:extLst>
                    <a:ext uri="{9D8B030D-6E8A-4147-A177-3AD203B41FA5}">
                      <a16:colId xmlns:a16="http://schemas.microsoft.com/office/drawing/2014/main" val="20000"/>
                    </a:ext>
                  </a:extLst>
                </a:gridCol>
              </a:tblGrid>
              <a:tr h="3000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latin typeface="Arial"/>
                          <a:ea typeface="Arial"/>
                          <a:cs typeface="Arial"/>
                          <a:sym typeface="Arial"/>
                        </a:rPr>
                        <a:t>DIRECTION</a:t>
                      </a:r>
                      <a:endParaRPr sz="1400" u="none" strike="noStrike" cap="none">
                        <a:solidFill>
                          <a:schemeClr val="lt1"/>
                        </a:solidFill>
                        <a:latin typeface="Arial"/>
                        <a:ea typeface="Arial"/>
                        <a:cs typeface="Arial"/>
                        <a:sym typeface="Arial"/>
                      </a:endParaRPr>
                    </a:p>
                  </a:txBody>
                  <a:tcPr marL="91450" marR="91450" marT="45725" marB="45725">
                    <a:solidFill>
                      <a:srgbClr val="2796A3"/>
                    </a:solidFill>
                  </a:tcPr>
                </a:tc>
                <a:extLst>
                  <a:ext uri="{0D108BD9-81ED-4DB2-BD59-A6C34878D82A}">
                    <a16:rowId xmlns:a16="http://schemas.microsoft.com/office/drawing/2014/main" val="10000"/>
                  </a:ext>
                </a:extLst>
              </a:tr>
              <a:tr h="15246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A5A5A5"/>
                          </a:solidFill>
                        </a:rPr>
                        <a:t>Deskripsi</a:t>
                      </a:r>
                      <a:endParaRPr sz="1400" u="none" strike="noStrike" cap="none">
                        <a:solidFill>
                          <a:srgbClr val="A5A5A5"/>
                        </a:solidFill>
                      </a:endParaRPr>
                    </a:p>
                  </a:txBody>
                  <a:tcPr marL="91450" marR="91450" marT="45725" marB="45725"/>
                </a:tc>
                <a:extLst>
                  <a:ext uri="{0D108BD9-81ED-4DB2-BD59-A6C34878D82A}">
                    <a16:rowId xmlns:a16="http://schemas.microsoft.com/office/drawing/2014/main" val="10001"/>
                  </a:ext>
                </a:extLst>
              </a:tr>
            </a:tbl>
          </a:graphicData>
        </a:graphic>
      </p:graphicFrame>
      <p:pic>
        <p:nvPicPr>
          <p:cNvPr id="217" name="Google Shape;217;g2884bd4694d_0_329"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218" name="Google Shape;218;g2884bd4694d_0_329"/>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219" name="Google Shape;219;g2884bd4694d_0_329"/>
          <p:cNvSpPr txBox="1"/>
          <p:nvPr/>
        </p:nvSpPr>
        <p:spPr>
          <a:xfrm>
            <a:off x="10082800" y="6427000"/>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0"/>
        <p:cNvGrpSpPr/>
        <p:nvPr/>
      </p:nvGrpSpPr>
      <p:grpSpPr>
        <a:xfrm>
          <a:off x="0" y="0"/>
          <a:ext cx="0" cy="0"/>
          <a:chOff x="0" y="0"/>
          <a:chExt cx="0" cy="0"/>
        </a:xfrm>
      </p:grpSpPr>
      <p:sp>
        <p:nvSpPr>
          <p:cNvPr id="221" name="Google Shape;221;g2884bd4694d_0_33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g2884bd4694d_0_33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3" name="Google Shape;223;g2884bd4694d_0_33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g2884bd4694d_0_33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g2884bd4694d_0_3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si modul - 1">
  <p:cSld name="Isi modul - 1">
    <p:spTree>
      <p:nvGrpSpPr>
        <p:cNvPr id="1" name="Shape 231"/>
        <p:cNvGrpSpPr/>
        <p:nvPr/>
      </p:nvGrpSpPr>
      <p:grpSpPr>
        <a:xfrm>
          <a:off x="0" y="0"/>
          <a:ext cx="0" cy="0"/>
          <a:chOff x="0" y="0"/>
          <a:chExt cx="0" cy="0"/>
        </a:xfrm>
      </p:grpSpPr>
      <p:sp>
        <p:nvSpPr>
          <p:cNvPr id="232" name="Google Shape;232;g2884bd4694d_0_586"/>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 name="Google Shape;233;g2884bd4694d_0_586"/>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g2884bd4694d_0_586"/>
          <p:cNvSpPr txBox="1">
            <a:spLocks noGrp="1"/>
          </p:cNvSpPr>
          <p:nvPr>
            <p:ph type="body" idx="1"/>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g2884bd4694d_0_586"/>
          <p:cNvSpPr>
            <a:spLocks noGrp="1"/>
          </p:cNvSpPr>
          <p:nvPr>
            <p:ph type="pic" idx="2"/>
          </p:nvPr>
        </p:nvSpPr>
        <p:spPr>
          <a:xfrm>
            <a:off x="4474368" y="2357072"/>
            <a:ext cx="3443400" cy="1828800"/>
          </a:xfrm>
          <a:prstGeom prst="rect">
            <a:avLst/>
          </a:prstGeom>
          <a:noFill/>
          <a:ln>
            <a:noFill/>
          </a:ln>
        </p:spPr>
      </p:sp>
      <p:sp>
        <p:nvSpPr>
          <p:cNvPr id="236" name="Google Shape;236;g2884bd4694d_0_586"/>
          <p:cNvSpPr txBox="1">
            <a:spLocks noGrp="1"/>
          </p:cNvSpPr>
          <p:nvPr>
            <p:ph type="body" idx="3"/>
          </p:nvPr>
        </p:nvSpPr>
        <p:spPr>
          <a:xfrm>
            <a:off x="833432" y="4337537"/>
            <a:ext cx="10888800" cy="2022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g2884bd4694d_0_586"/>
          <p:cNvSpPr txBox="1">
            <a:spLocks noGrp="1"/>
          </p:cNvSpPr>
          <p:nvPr>
            <p:ph type="body" idx="4"/>
          </p:nvPr>
        </p:nvSpPr>
        <p:spPr>
          <a:xfrm>
            <a:off x="833432" y="1793630"/>
            <a:ext cx="10701600" cy="36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g2884bd4694d_0_586"/>
          <p:cNvSpPr txBox="1">
            <a:spLocks noGrp="1"/>
          </p:cNvSpPr>
          <p:nvPr>
            <p:ph type="body" idx="5"/>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9" name="Google Shape;239;g2884bd4694d_0_586"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240" name="Google Shape;240;g2884bd4694d_0_586"/>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241" name="Google Shape;241;g2884bd4694d_0_586"/>
          <p:cNvSpPr/>
          <p:nvPr/>
        </p:nvSpPr>
        <p:spPr>
          <a:xfrm>
            <a:off x="-1118894" y="188182"/>
            <a:ext cx="964500" cy="964500"/>
          </a:xfrm>
          <a:prstGeom prst="roundRect">
            <a:avLst>
              <a:gd name="adj" fmla="val 16667"/>
            </a:avLst>
          </a:prstGeom>
          <a:solidFill>
            <a:srgbClr val="1F2952"/>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g2884bd4694d_0_586"/>
          <p:cNvSpPr/>
          <p:nvPr/>
        </p:nvSpPr>
        <p:spPr>
          <a:xfrm>
            <a:off x="-1118895" y="1415484"/>
            <a:ext cx="964500" cy="964500"/>
          </a:xfrm>
          <a:prstGeom prst="roundRect">
            <a:avLst>
              <a:gd name="adj" fmla="val 16667"/>
            </a:avLst>
          </a:prstGeom>
          <a:solidFill>
            <a:srgbClr val="2796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g2884bd4694d_0_586"/>
          <p:cNvSpPr/>
          <p:nvPr/>
        </p:nvSpPr>
        <p:spPr>
          <a:xfrm>
            <a:off x="-1118895" y="2642786"/>
            <a:ext cx="964500" cy="964500"/>
          </a:xfrm>
          <a:prstGeom prst="roundRect">
            <a:avLst>
              <a:gd name="adj" fmla="val 16667"/>
            </a:avLst>
          </a:prstGeom>
          <a:solidFill>
            <a:srgbClr val="969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 name="Google Shape;244;g2884bd4694d_0_586"/>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etail modul">
  <p:cSld name="1_Detail modul">
    <p:spTree>
      <p:nvGrpSpPr>
        <p:cNvPr id="1" name="Shape 25"/>
        <p:cNvGrpSpPr/>
        <p:nvPr/>
      </p:nvGrpSpPr>
      <p:grpSpPr>
        <a:xfrm>
          <a:off x="0" y="0"/>
          <a:ext cx="0" cy="0"/>
          <a:chOff x="0" y="0"/>
          <a:chExt cx="0" cy="0"/>
        </a:xfrm>
      </p:grpSpPr>
      <p:sp>
        <p:nvSpPr>
          <p:cNvPr id="26" name="Google Shape;26;p51"/>
          <p:cNvSpPr txBox="1">
            <a:spLocks noGrp="1"/>
          </p:cNvSpPr>
          <p:nvPr>
            <p:ph type="title"/>
          </p:nvPr>
        </p:nvSpPr>
        <p:spPr>
          <a:xfrm>
            <a:off x="833432" y="1002514"/>
            <a:ext cx="10725160" cy="6865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Calibri"/>
              <a:buNone/>
              <a:defRPr sz="28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7" name="Google Shape;27;p51" descr="Logo BUMN&#10;"/>
          <p:cNvPicPr preferRelativeResize="0"/>
          <p:nvPr/>
        </p:nvPicPr>
        <p:blipFill rotWithShape="1">
          <a:blip r:embed="rId2">
            <a:alphaModFix/>
          </a:blip>
          <a:srcRect t="-55713" b="-55713"/>
          <a:stretch/>
        </p:blipFill>
        <p:spPr>
          <a:xfrm>
            <a:off x="9786748" y="203377"/>
            <a:ext cx="1114597" cy="532438"/>
          </a:xfrm>
          <a:prstGeom prst="rect">
            <a:avLst/>
          </a:prstGeom>
          <a:noFill/>
          <a:ln>
            <a:noFill/>
          </a:ln>
        </p:spPr>
      </p:pic>
      <p:pic>
        <p:nvPicPr>
          <p:cNvPr id="28" name="Google Shape;28;p51"/>
          <p:cNvPicPr preferRelativeResize="0"/>
          <p:nvPr/>
        </p:nvPicPr>
        <p:blipFill rotWithShape="1">
          <a:blip r:embed="rId3">
            <a:alphaModFix/>
          </a:blip>
          <a:srcRect l="-9404" t="1349" r="1" b="-3416"/>
          <a:stretch/>
        </p:blipFill>
        <p:spPr>
          <a:xfrm>
            <a:off x="11027561" y="145157"/>
            <a:ext cx="815204" cy="532438"/>
          </a:xfrm>
          <a:prstGeom prst="rect">
            <a:avLst/>
          </a:prstGeom>
          <a:noFill/>
          <a:ln>
            <a:noFill/>
          </a:ln>
        </p:spPr>
      </p:pic>
      <p:sp>
        <p:nvSpPr>
          <p:cNvPr id="29" name="Google Shape;29;p51"/>
          <p:cNvSpPr/>
          <p:nvPr/>
        </p:nvSpPr>
        <p:spPr>
          <a:xfrm>
            <a:off x="261008" y="-977900"/>
            <a:ext cx="843892" cy="785048"/>
          </a:xfrm>
          <a:prstGeom prst="rect">
            <a:avLst/>
          </a:prstGeom>
          <a:solidFill>
            <a:srgbClr val="2797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30;p51"/>
          <p:cNvSpPr/>
          <p:nvPr/>
        </p:nvSpPr>
        <p:spPr>
          <a:xfrm>
            <a:off x="1219200" y="-977900"/>
            <a:ext cx="843892" cy="808970"/>
          </a:xfrm>
          <a:prstGeom prst="rect">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51"/>
          <p:cNvSpPr/>
          <p:nvPr/>
        </p:nvSpPr>
        <p:spPr>
          <a:xfrm>
            <a:off x="2177392" y="-953978"/>
            <a:ext cx="843892" cy="785048"/>
          </a:xfrm>
          <a:prstGeom prst="rect">
            <a:avLst/>
          </a:prstGeom>
          <a:solidFill>
            <a:srgbClr val="A1A2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51"/>
          <p:cNvSpPr/>
          <p:nvPr/>
        </p:nvSpPr>
        <p:spPr>
          <a:xfrm>
            <a:off x="0" y="6500018"/>
            <a:ext cx="12192000" cy="368300"/>
          </a:xfrm>
          <a:prstGeom prst="rect">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 name="Google Shape;33;p51"/>
          <p:cNvSpPr txBox="1">
            <a:spLocks noGrp="1"/>
          </p:cNvSpPr>
          <p:nvPr>
            <p:ph type="body" idx="1"/>
          </p:nvPr>
        </p:nvSpPr>
        <p:spPr>
          <a:xfrm>
            <a:off x="150919" y="6503193"/>
            <a:ext cx="5945081" cy="372268"/>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1"/>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ver Modul">
  <p:cSld name="Cover Modul">
    <p:spTree>
      <p:nvGrpSpPr>
        <p:cNvPr id="1" name="Shape 245"/>
        <p:cNvGrpSpPr/>
        <p:nvPr/>
      </p:nvGrpSpPr>
      <p:grpSpPr>
        <a:xfrm>
          <a:off x="0" y="0"/>
          <a:ext cx="0" cy="0"/>
          <a:chOff x="0" y="0"/>
          <a:chExt cx="0" cy="0"/>
        </a:xfrm>
      </p:grpSpPr>
      <p:sp>
        <p:nvSpPr>
          <p:cNvPr id="246" name="Google Shape;246;g2884bd4694d_0_556"/>
          <p:cNvSpPr txBox="1">
            <a:spLocks noGrp="1"/>
          </p:cNvSpPr>
          <p:nvPr>
            <p:ph type="title"/>
          </p:nvPr>
        </p:nvSpPr>
        <p:spPr>
          <a:xfrm>
            <a:off x="6529390" y="2200275"/>
            <a:ext cx="5029200" cy="2655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g2884bd4694d_0_556"/>
          <p:cNvSpPr>
            <a:spLocks noGrp="1"/>
          </p:cNvSpPr>
          <p:nvPr>
            <p:ph type="pic" idx="2"/>
          </p:nvPr>
        </p:nvSpPr>
        <p:spPr>
          <a:xfrm>
            <a:off x="833432" y="1149354"/>
            <a:ext cx="5319600" cy="4953000"/>
          </a:xfrm>
          <a:prstGeom prst="rect">
            <a:avLst/>
          </a:prstGeom>
          <a:noFill/>
          <a:ln>
            <a:noFill/>
          </a:ln>
        </p:spPr>
      </p:sp>
      <p:sp>
        <p:nvSpPr>
          <p:cNvPr id="248" name="Google Shape;248;g2884bd4694d_0_556"/>
          <p:cNvSpPr txBox="1">
            <a:spLocks noGrp="1"/>
          </p:cNvSpPr>
          <p:nvPr>
            <p:ph type="body" idx="1"/>
          </p:nvPr>
        </p:nvSpPr>
        <p:spPr>
          <a:xfrm>
            <a:off x="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9" name="Google Shape;249;g2884bd4694d_0_556"/>
          <p:cNvPicPr preferRelativeResize="0"/>
          <p:nvPr/>
        </p:nvPicPr>
        <p:blipFill rotWithShape="1">
          <a:blip r:embed="rId2">
            <a:alphaModFix/>
          </a:blip>
          <a:srcRect l="-9437" t="10695" r="-9424" b="11288"/>
          <a:stretch/>
        </p:blipFill>
        <p:spPr>
          <a:xfrm>
            <a:off x="3543300" y="145123"/>
            <a:ext cx="1255763" cy="461639"/>
          </a:xfrm>
          <a:prstGeom prst="rect">
            <a:avLst/>
          </a:prstGeom>
          <a:noFill/>
          <a:ln>
            <a:noFill/>
          </a:ln>
        </p:spPr>
      </p:pic>
      <p:pic>
        <p:nvPicPr>
          <p:cNvPr id="250" name="Google Shape;250;g2884bd4694d_0_556" descr="A picture containing text, sign&#10;&#10;Description automatically generated"/>
          <p:cNvPicPr preferRelativeResize="0"/>
          <p:nvPr/>
        </p:nvPicPr>
        <p:blipFill rotWithShape="1">
          <a:blip r:embed="rId3">
            <a:alphaModFix/>
          </a:blip>
          <a:srcRect/>
          <a:stretch/>
        </p:blipFill>
        <p:spPr>
          <a:xfrm>
            <a:off x="7392937" y="258219"/>
            <a:ext cx="1448356" cy="300529"/>
          </a:xfrm>
          <a:prstGeom prst="rect">
            <a:avLst/>
          </a:prstGeom>
          <a:noFill/>
          <a:ln>
            <a:noFill/>
          </a:ln>
        </p:spPr>
      </p:pic>
      <p:pic>
        <p:nvPicPr>
          <p:cNvPr id="251" name="Google Shape;251;g2884bd4694d_0_556" descr="Logo BUMN&#10;"/>
          <p:cNvPicPr preferRelativeResize="0"/>
          <p:nvPr/>
        </p:nvPicPr>
        <p:blipFill rotWithShape="1">
          <a:blip r:embed="rId4">
            <a:alphaModFix/>
          </a:blip>
          <a:srcRect t="-55708" b="-55707"/>
          <a:stretch/>
        </p:blipFill>
        <p:spPr>
          <a:xfrm>
            <a:off x="261008" y="91855"/>
            <a:ext cx="1114600" cy="532438"/>
          </a:xfrm>
          <a:prstGeom prst="rect">
            <a:avLst/>
          </a:prstGeom>
          <a:noFill/>
          <a:ln>
            <a:noFill/>
          </a:ln>
        </p:spPr>
      </p:pic>
      <p:pic>
        <p:nvPicPr>
          <p:cNvPr id="252" name="Google Shape;252;g2884bd4694d_0_556"/>
          <p:cNvPicPr preferRelativeResize="0"/>
          <p:nvPr/>
        </p:nvPicPr>
        <p:blipFill rotWithShape="1">
          <a:blip r:embed="rId5">
            <a:alphaModFix/>
          </a:blip>
          <a:srcRect l="-9407" t="1347" r="10" b="-3418"/>
          <a:stretch/>
        </p:blipFill>
        <p:spPr>
          <a:xfrm>
            <a:off x="11027561" y="145157"/>
            <a:ext cx="815206" cy="532438"/>
          </a:xfrm>
          <a:prstGeom prst="rect">
            <a:avLst/>
          </a:prstGeom>
          <a:noFill/>
          <a:ln>
            <a:noFill/>
          </a:ln>
        </p:spPr>
      </p:pic>
      <p:sp>
        <p:nvSpPr>
          <p:cNvPr id="253" name="Google Shape;253;g2884bd4694d_0_556"/>
          <p:cNvSpPr txBox="1">
            <a:spLocks noGrp="1"/>
          </p:cNvSpPr>
          <p:nvPr>
            <p:ph type="dt" idx="10"/>
          </p:nvPr>
        </p:nvSpPr>
        <p:spPr>
          <a:xfrm>
            <a:off x="160908" y="603006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tail modul">
  <p:cSld name="Detail modul">
    <p:spTree>
      <p:nvGrpSpPr>
        <p:cNvPr id="1" name="Shape 254"/>
        <p:cNvGrpSpPr/>
        <p:nvPr/>
      </p:nvGrpSpPr>
      <p:grpSpPr>
        <a:xfrm>
          <a:off x="0" y="0"/>
          <a:ext cx="0" cy="0"/>
          <a:chOff x="0" y="0"/>
          <a:chExt cx="0" cy="0"/>
        </a:xfrm>
      </p:grpSpPr>
      <p:sp>
        <p:nvSpPr>
          <p:cNvPr id="255" name="Google Shape;255;g2884bd4694d_0_565"/>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g2884bd4694d_0_565"/>
          <p:cNvSpPr txBox="1">
            <a:spLocks noGrp="1"/>
          </p:cNvSpPr>
          <p:nvPr>
            <p:ph type="body" idx="1"/>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g2884bd4694d_0_565"/>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g2884bd4694d_0_565"/>
          <p:cNvSpPr txBox="1">
            <a:spLocks noGrp="1"/>
          </p:cNvSpPr>
          <p:nvPr>
            <p:ph type="body" idx="2"/>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9" name="Google Shape;259;g2884bd4694d_0_565"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260" name="Google Shape;260;g2884bd4694d_0_565"/>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261" name="Google Shape;261;g2884bd4694d_0_565"/>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 2">
  <p:cSld name="Divider 2">
    <p:spTree>
      <p:nvGrpSpPr>
        <p:cNvPr id="1" name="Shape 262"/>
        <p:cNvGrpSpPr/>
        <p:nvPr/>
      </p:nvGrpSpPr>
      <p:grpSpPr>
        <a:xfrm>
          <a:off x="0" y="0"/>
          <a:ext cx="0" cy="0"/>
          <a:chOff x="0" y="0"/>
          <a:chExt cx="0" cy="0"/>
        </a:xfrm>
      </p:grpSpPr>
      <p:sp>
        <p:nvSpPr>
          <p:cNvPr id="263" name="Google Shape;263;g2884bd4694d_0_573"/>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g2884bd4694d_0_573"/>
          <p:cNvSpPr>
            <a:spLocks noGrp="1"/>
          </p:cNvSpPr>
          <p:nvPr>
            <p:ph type="pic" idx="2"/>
          </p:nvPr>
        </p:nvSpPr>
        <p:spPr>
          <a:xfrm>
            <a:off x="833432" y="1289050"/>
            <a:ext cx="4705200" cy="4279800"/>
          </a:xfrm>
          <a:prstGeom prst="rect">
            <a:avLst/>
          </a:prstGeom>
          <a:noFill/>
          <a:ln>
            <a:noFill/>
          </a:ln>
        </p:spPr>
      </p:sp>
      <p:sp>
        <p:nvSpPr>
          <p:cNvPr id="265" name="Google Shape;265;g2884bd4694d_0_573"/>
          <p:cNvSpPr txBox="1">
            <a:spLocks noGrp="1"/>
          </p:cNvSpPr>
          <p:nvPr>
            <p:ph type="body" idx="1"/>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g2884bd4694d_0_573"/>
          <p:cNvSpPr txBox="1">
            <a:spLocks noGrp="1"/>
          </p:cNvSpPr>
          <p:nvPr>
            <p:ph type="title"/>
          </p:nvPr>
        </p:nvSpPr>
        <p:spPr>
          <a:xfrm>
            <a:off x="6095999" y="2925099"/>
            <a:ext cx="5374200" cy="686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g2884bd4694d_0_573"/>
          <p:cNvSpPr txBox="1">
            <a:spLocks noGrp="1"/>
          </p:cNvSpPr>
          <p:nvPr>
            <p:ph type="body" idx="3"/>
          </p:nvPr>
        </p:nvSpPr>
        <p:spPr>
          <a:xfrm>
            <a:off x="6084251" y="3716215"/>
            <a:ext cx="5386200" cy="3651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g2884bd4694d_0_573"/>
          <p:cNvSpPr txBox="1">
            <a:spLocks noGrp="1"/>
          </p:cNvSpPr>
          <p:nvPr>
            <p:ph type="body" idx="4"/>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g2884bd4694d_0_573"/>
          <p:cNvSpPr/>
          <p:nvPr/>
        </p:nvSpPr>
        <p:spPr>
          <a:xfrm>
            <a:off x="-1118894" y="188182"/>
            <a:ext cx="964500" cy="964500"/>
          </a:xfrm>
          <a:prstGeom prst="roundRect">
            <a:avLst>
              <a:gd name="adj" fmla="val 16667"/>
            </a:avLst>
          </a:prstGeom>
          <a:solidFill>
            <a:srgbClr val="1F2952"/>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0" name="Google Shape;270;g2884bd4694d_0_573"/>
          <p:cNvSpPr/>
          <p:nvPr/>
        </p:nvSpPr>
        <p:spPr>
          <a:xfrm>
            <a:off x="-1118895" y="1415484"/>
            <a:ext cx="964500" cy="964500"/>
          </a:xfrm>
          <a:prstGeom prst="roundRect">
            <a:avLst>
              <a:gd name="adj" fmla="val 16667"/>
            </a:avLst>
          </a:prstGeom>
          <a:solidFill>
            <a:srgbClr val="2796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1" name="Google Shape;271;g2884bd4694d_0_573"/>
          <p:cNvSpPr/>
          <p:nvPr/>
        </p:nvSpPr>
        <p:spPr>
          <a:xfrm>
            <a:off x="-1118895" y="2642786"/>
            <a:ext cx="964500" cy="964500"/>
          </a:xfrm>
          <a:prstGeom prst="roundRect">
            <a:avLst>
              <a:gd name="adj" fmla="val 16667"/>
            </a:avLst>
          </a:prstGeom>
          <a:solidFill>
            <a:srgbClr val="969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2" name="Google Shape;272;g2884bd4694d_0_573"/>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pic>
        <p:nvPicPr>
          <p:cNvPr id="273" name="Google Shape;273;g2884bd4694d_0_573"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274" name="Google Shape;274;g2884bd4694d_0_573"/>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si modul - 2">
  <p:cSld name="Isi modul - 2">
    <p:spTree>
      <p:nvGrpSpPr>
        <p:cNvPr id="1" name="Shape 275"/>
        <p:cNvGrpSpPr/>
        <p:nvPr/>
      </p:nvGrpSpPr>
      <p:grpSpPr>
        <a:xfrm>
          <a:off x="0" y="0"/>
          <a:ext cx="0" cy="0"/>
          <a:chOff x="0" y="0"/>
          <a:chExt cx="0" cy="0"/>
        </a:xfrm>
      </p:grpSpPr>
      <p:sp>
        <p:nvSpPr>
          <p:cNvPr id="276" name="Google Shape;276;g2884bd4694d_0_600"/>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7" name="Google Shape;277;g2884bd4694d_0_600"/>
          <p:cNvSpPr txBox="1">
            <a:spLocks noGrp="1"/>
          </p:cNvSpPr>
          <p:nvPr>
            <p:ph type="body" idx="1"/>
          </p:nvPr>
        </p:nvSpPr>
        <p:spPr>
          <a:xfrm>
            <a:off x="833432" y="2415880"/>
            <a:ext cx="10725300" cy="5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g2884bd4694d_0_600"/>
          <p:cNvSpPr>
            <a:spLocks noGrp="1"/>
          </p:cNvSpPr>
          <p:nvPr>
            <p:ph type="pic" idx="2"/>
          </p:nvPr>
        </p:nvSpPr>
        <p:spPr>
          <a:xfrm>
            <a:off x="4374356" y="3149396"/>
            <a:ext cx="3443400" cy="1828800"/>
          </a:xfrm>
          <a:prstGeom prst="rect">
            <a:avLst/>
          </a:prstGeom>
          <a:noFill/>
          <a:ln>
            <a:noFill/>
          </a:ln>
        </p:spPr>
      </p:sp>
      <p:sp>
        <p:nvSpPr>
          <p:cNvPr id="279" name="Google Shape;279;g2884bd4694d_0_600"/>
          <p:cNvSpPr txBox="1">
            <a:spLocks noGrp="1"/>
          </p:cNvSpPr>
          <p:nvPr>
            <p:ph type="body" idx="3"/>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g2884bd4694d_0_600"/>
          <p:cNvSpPr txBox="1">
            <a:spLocks noGrp="1"/>
          </p:cNvSpPr>
          <p:nvPr>
            <p:ph type="body" idx="4"/>
          </p:nvPr>
        </p:nvSpPr>
        <p:spPr>
          <a:xfrm>
            <a:off x="833432" y="5214931"/>
            <a:ext cx="10725300" cy="554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g2884bd4694d_0_600"/>
          <p:cNvSpPr txBox="1">
            <a:spLocks noGrp="1"/>
          </p:cNvSpPr>
          <p:nvPr>
            <p:ph type="body" idx="5"/>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g2884bd4694d_0_600"/>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g2884bd4694d_0_600"/>
          <p:cNvSpPr txBox="1">
            <a:spLocks noGrp="1"/>
          </p:cNvSpPr>
          <p:nvPr>
            <p:ph type="body" idx="6"/>
          </p:nvPr>
        </p:nvSpPr>
        <p:spPr>
          <a:xfrm>
            <a:off x="833432" y="1793630"/>
            <a:ext cx="10701600" cy="36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84" name="Google Shape;284;g2884bd4694d_0_600"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285" name="Google Shape;285;g2884bd4694d_0_600"/>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286" name="Google Shape;286;g2884bd4694d_0_600"/>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si modul - 3">
  <p:cSld name="Isi modul - 3">
    <p:spTree>
      <p:nvGrpSpPr>
        <p:cNvPr id="1" name="Shape 287"/>
        <p:cNvGrpSpPr/>
        <p:nvPr/>
      </p:nvGrpSpPr>
      <p:grpSpPr>
        <a:xfrm>
          <a:off x="0" y="0"/>
          <a:ext cx="0" cy="0"/>
          <a:chOff x="0" y="0"/>
          <a:chExt cx="0" cy="0"/>
        </a:xfrm>
      </p:grpSpPr>
      <p:sp>
        <p:nvSpPr>
          <p:cNvPr id="288" name="Google Shape;288;g2884bd4694d_0_612"/>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9" name="Google Shape;289;g2884bd4694d_0_612"/>
          <p:cNvSpPr txBox="1">
            <a:spLocks noGrp="1"/>
          </p:cNvSpPr>
          <p:nvPr>
            <p:ph type="body" idx="1"/>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g2884bd4694d_0_612"/>
          <p:cNvSpPr txBox="1">
            <a:spLocks noGrp="1"/>
          </p:cNvSpPr>
          <p:nvPr>
            <p:ph type="body" idx="2"/>
          </p:nvPr>
        </p:nvSpPr>
        <p:spPr>
          <a:xfrm>
            <a:off x="833428" y="2343146"/>
            <a:ext cx="10725300" cy="565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g2884bd4694d_0_612"/>
          <p:cNvSpPr txBox="1">
            <a:spLocks noGrp="1"/>
          </p:cNvSpPr>
          <p:nvPr>
            <p:ph type="body" idx="3"/>
          </p:nvPr>
        </p:nvSpPr>
        <p:spPr>
          <a:xfrm>
            <a:off x="833428" y="3128963"/>
            <a:ext cx="10725300" cy="25575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AutoNum type="arabicPeriod"/>
              <a:defRPr sz="2000"/>
            </a:lvl1pPr>
            <a:lvl2pPr marL="914400" lvl="1" indent="-342900" algn="l">
              <a:lnSpc>
                <a:spcPct val="90000"/>
              </a:lnSpc>
              <a:spcBef>
                <a:spcPts val="500"/>
              </a:spcBef>
              <a:spcAft>
                <a:spcPts val="0"/>
              </a:spcAft>
              <a:buClr>
                <a:schemeClr val="dk1"/>
              </a:buClr>
              <a:buSzPts val="1800"/>
              <a:buAutoNum type="alphaLcPeriod"/>
              <a:defRPr sz="1800"/>
            </a:lvl2pPr>
            <a:lvl3pPr marL="1371600" lvl="2" indent="-330200" algn="l">
              <a:lnSpc>
                <a:spcPct val="90000"/>
              </a:lnSpc>
              <a:spcBef>
                <a:spcPts val="500"/>
              </a:spcBef>
              <a:spcAft>
                <a:spcPts val="0"/>
              </a:spcAft>
              <a:buClr>
                <a:schemeClr val="dk1"/>
              </a:buClr>
              <a:buSzPts val="1600"/>
              <a:buAutoNum type="romanLcPeriod"/>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g2884bd4694d_0_612"/>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g2884bd4694d_0_612"/>
          <p:cNvSpPr txBox="1">
            <a:spLocks noGrp="1"/>
          </p:cNvSpPr>
          <p:nvPr>
            <p:ph type="body" idx="4"/>
          </p:nvPr>
        </p:nvSpPr>
        <p:spPr>
          <a:xfrm>
            <a:off x="833432" y="1793630"/>
            <a:ext cx="10701600" cy="36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g2884bd4694d_0_612"/>
          <p:cNvSpPr txBox="1">
            <a:spLocks noGrp="1"/>
          </p:cNvSpPr>
          <p:nvPr>
            <p:ph type="body" idx="5"/>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5" name="Google Shape;295;g2884bd4694d_0_612"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296" name="Google Shape;296;g2884bd4694d_0_612"/>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297" name="Google Shape;297;g2884bd4694d_0_612"/>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8"/>
        <p:cNvGrpSpPr/>
        <p:nvPr/>
      </p:nvGrpSpPr>
      <p:grpSpPr>
        <a:xfrm>
          <a:off x="0" y="0"/>
          <a:ext cx="0" cy="0"/>
          <a:chOff x="0" y="0"/>
          <a:chExt cx="0" cy="0"/>
        </a:xfrm>
      </p:grpSpPr>
      <p:sp>
        <p:nvSpPr>
          <p:cNvPr id="299" name="Google Shape;299;g2884bd4694d_0_623"/>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0" name="Google Shape;300;g2884bd4694d_0_623"/>
          <p:cNvSpPr txBox="1">
            <a:spLocks noGrp="1"/>
          </p:cNvSpPr>
          <p:nvPr>
            <p:ph type="body" idx="1"/>
          </p:nvPr>
        </p:nvSpPr>
        <p:spPr>
          <a:xfrm>
            <a:off x="833432" y="2356338"/>
            <a:ext cx="10701600" cy="33159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AutoNum type="arabicPeriod"/>
              <a:defRPr sz="2000"/>
            </a:lvl1pPr>
            <a:lvl2pPr marL="914400" lvl="1" indent="-342900" algn="l">
              <a:lnSpc>
                <a:spcPct val="90000"/>
              </a:lnSpc>
              <a:spcBef>
                <a:spcPts val="500"/>
              </a:spcBef>
              <a:spcAft>
                <a:spcPts val="0"/>
              </a:spcAft>
              <a:buClr>
                <a:schemeClr val="dk1"/>
              </a:buClr>
              <a:buSzPts val="1800"/>
              <a:buAutoNum type="alphaLcPeriod"/>
              <a:defRPr sz="1800"/>
            </a:lvl2pPr>
            <a:lvl3pPr marL="1371600" lvl="2" indent="-330200" algn="l">
              <a:lnSpc>
                <a:spcPct val="90000"/>
              </a:lnSpc>
              <a:spcBef>
                <a:spcPts val="500"/>
              </a:spcBef>
              <a:spcAft>
                <a:spcPts val="0"/>
              </a:spcAft>
              <a:buClr>
                <a:schemeClr val="dk1"/>
              </a:buClr>
              <a:buSzPts val="1600"/>
              <a:buAutoNum type="romanLcPeriod"/>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g2884bd4694d_0_623"/>
          <p:cNvSpPr txBox="1">
            <a:spLocks noGrp="1"/>
          </p:cNvSpPr>
          <p:nvPr>
            <p:ph type="body" idx="2"/>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g2884bd4694d_0_623"/>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g2884bd4694d_0_623"/>
          <p:cNvSpPr txBox="1">
            <a:spLocks noGrp="1"/>
          </p:cNvSpPr>
          <p:nvPr>
            <p:ph type="body" idx="3"/>
          </p:nvPr>
        </p:nvSpPr>
        <p:spPr>
          <a:xfrm>
            <a:off x="833432" y="1793630"/>
            <a:ext cx="10701600" cy="36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g2884bd4694d_0_623"/>
          <p:cNvSpPr txBox="1">
            <a:spLocks noGrp="1"/>
          </p:cNvSpPr>
          <p:nvPr>
            <p:ph type="body" idx="4"/>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05" name="Google Shape;305;g2884bd4694d_0_623"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306" name="Google Shape;306;g2884bd4694d_0_623"/>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307" name="Google Shape;307;g2884bd4694d_0_623"/>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mmary layout">
  <p:cSld name="Summary layout">
    <p:spTree>
      <p:nvGrpSpPr>
        <p:cNvPr id="1" name="Shape 308"/>
        <p:cNvGrpSpPr/>
        <p:nvPr/>
      </p:nvGrpSpPr>
      <p:grpSpPr>
        <a:xfrm>
          <a:off x="0" y="0"/>
          <a:ext cx="0" cy="0"/>
          <a:chOff x="0" y="0"/>
          <a:chExt cx="0" cy="0"/>
        </a:xfrm>
      </p:grpSpPr>
      <p:sp>
        <p:nvSpPr>
          <p:cNvPr id="309" name="Google Shape;309;g2884bd4694d_0_633"/>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0" name="Google Shape;310;g2884bd4694d_0_633"/>
          <p:cNvSpPr txBox="1">
            <a:spLocks noGrp="1"/>
          </p:cNvSpPr>
          <p:nvPr>
            <p:ph type="body" idx="1"/>
          </p:nvPr>
        </p:nvSpPr>
        <p:spPr>
          <a:xfrm>
            <a:off x="833432" y="2403231"/>
            <a:ext cx="10753800" cy="3268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AutoNum type="arabicPeriod"/>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g2884bd4694d_0_633"/>
          <p:cNvSpPr txBox="1">
            <a:spLocks noGrp="1"/>
          </p:cNvSpPr>
          <p:nvPr>
            <p:ph type="body" idx="2"/>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g2884bd4694d_0_633"/>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3" name="Google Shape;313;g2884bd4694d_0_633"/>
          <p:cNvSpPr txBox="1">
            <a:spLocks noGrp="1"/>
          </p:cNvSpPr>
          <p:nvPr>
            <p:ph type="body" idx="3"/>
          </p:nvPr>
        </p:nvSpPr>
        <p:spPr>
          <a:xfrm>
            <a:off x="833432" y="1793630"/>
            <a:ext cx="10701600" cy="36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g2884bd4694d_0_633"/>
          <p:cNvSpPr txBox="1">
            <a:spLocks noGrp="1"/>
          </p:cNvSpPr>
          <p:nvPr>
            <p:ph type="body" idx="4"/>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5" name="Google Shape;315;g2884bd4694d_0_633"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316" name="Google Shape;316;g2884bd4694d_0_633"/>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317" name="Google Shape;317;g2884bd4694d_0_633"/>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18"/>
        <p:cNvGrpSpPr/>
        <p:nvPr/>
      </p:nvGrpSpPr>
      <p:grpSpPr>
        <a:xfrm>
          <a:off x="0" y="0"/>
          <a:ext cx="0" cy="0"/>
          <a:chOff x="0" y="0"/>
          <a:chExt cx="0" cy="0"/>
        </a:xfrm>
      </p:grpSpPr>
      <p:sp>
        <p:nvSpPr>
          <p:cNvPr id="319" name="Google Shape;319;g2884bd4694d_0_643"/>
          <p:cNvSpPr txBox="1">
            <a:spLocks noGrp="1"/>
          </p:cNvSpPr>
          <p:nvPr>
            <p:ph type="body" idx="1"/>
          </p:nvPr>
        </p:nvSpPr>
        <p:spPr>
          <a:xfrm>
            <a:off x="6095999" y="2391508"/>
            <a:ext cx="5462700" cy="33069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AutoNum type="arabicPeriod"/>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g2884bd4694d_0_643"/>
          <p:cNvSpPr txBox="1">
            <a:spLocks noGrp="1"/>
          </p:cNvSpPr>
          <p:nvPr>
            <p:ph type="body" idx="2"/>
          </p:nvPr>
        </p:nvSpPr>
        <p:spPr>
          <a:xfrm>
            <a:off x="833432" y="2391509"/>
            <a:ext cx="4931400" cy="33069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AutoNum type="arabicPeriod"/>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g2884bd4694d_0_643"/>
          <p:cNvSpPr txBox="1">
            <a:spLocks noGrp="1"/>
          </p:cNvSpPr>
          <p:nvPr>
            <p:ph type="body" idx="3"/>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g2884bd4694d_0_643"/>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3" name="Google Shape;323;g2884bd4694d_0_643"/>
          <p:cNvSpPr txBox="1">
            <a:spLocks noGrp="1"/>
          </p:cNvSpPr>
          <p:nvPr>
            <p:ph type="body" idx="4"/>
          </p:nvPr>
        </p:nvSpPr>
        <p:spPr>
          <a:xfrm>
            <a:off x="833432" y="1793630"/>
            <a:ext cx="10725300" cy="36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g2884bd4694d_0_643"/>
          <p:cNvSpPr txBox="1">
            <a:spLocks noGrp="1"/>
          </p:cNvSpPr>
          <p:nvPr>
            <p:ph type="body" idx="5"/>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g2884bd4694d_0_643"/>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6" name="Google Shape;326;g2884bd4694d_0_643"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327" name="Google Shape;327;g2884bd4694d_0_643"/>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328" name="Google Shape;328;g2884bd4694d_0_643"/>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329"/>
        <p:cNvGrpSpPr/>
        <p:nvPr/>
      </p:nvGrpSpPr>
      <p:grpSpPr>
        <a:xfrm>
          <a:off x="0" y="0"/>
          <a:ext cx="0" cy="0"/>
          <a:chOff x="0" y="0"/>
          <a:chExt cx="0" cy="0"/>
        </a:xfrm>
      </p:grpSpPr>
      <p:sp>
        <p:nvSpPr>
          <p:cNvPr id="330" name="Google Shape;330;g2884bd4694d_0_654"/>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1" name="Google Shape;331;g2884bd4694d_0_654"/>
          <p:cNvSpPr txBox="1">
            <a:spLocks noGrp="1"/>
          </p:cNvSpPr>
          <p:nvPr>
            <p:ph type="body" idx="1"/>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g2884bd4694d_0_654"/>
          <p:cNvSpPr txBox="1">
            <a:spLocks noGrp="1"/>
          </p:cNvSpPr>
          <p:nvPr>
            <p:ph type="title"/>
          </p:nvPr>
        </p:nvSpPr>
        <p:spPr>
          <a:xfrm>
            <a:off x="745143" y="2925099"/>
            <a:ext cx="10725300" cy="686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3" name="Google Shape;333;g2884bd4694d_0_654"/>
          <p:cNvSpPr txBox="1">
            <a:spLocks noGrp="1"/>
          </p:cNvSpPr>
          <p:nvPr>
            <p:ph type="body" idx="2"/>
          </p:nvPr>
        </p:nvSpPr>
        <p:spPr>
          <a:xfrm>
            <a:off x="721696" y="3716215"/>
            <a:ext cx="10748700" cy="3651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g2884bd4694d_0_654"/>
          <p:cNvSpPr txBox="1">
            <a:spLocks noGrp="1"/>
          </p:cNvSpPr>
          <p:nvPr>
            <p:ph type="body" idx="3"/>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5" name="Google Shape;335;g2884bd4694d_0_654"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336" name="Google Shape;336;g2884bd4694d_0_654"/>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337" name="Google Shape;337;g2884bd4694d_0_654"/>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Test layout">
  <p:cSld name="1_Test layout">
    <p:spTree>
      <p:nvGrpSpPr>
        <p:cNvPr id="1" name="Shape 338"/>
        <p:cNvGrpSpPr/>
        <p:nvPr/>
      </p:nvGrpSpPr>
      <p:grpSpPr>
        <a:xfrm>
          <a:off x="0" y="0"/>
          <a:ext cx="0" cy="0"/>
          <a:chOff x="0" y="0"/>
          <a:chExt cx="0" cy="0"/>
        </a:xfrm>
      </p:grpSpPr>
      <p:sp>
        <p:nvSpPr>
          <p:cNvPr id="339" name="Google Shape;339;g2884bd4694d_0_663"/>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 name="Google Shape;340;g2884bd4694d_0_663"/>
          <p:cNvSpPr txBox="1">
            <a:spLocks noGrp="1"/>
          </p:cNvSpPr>
          <p:nvPr>
            <p:ph type="body" idx="1"/>
          </p:nvPr>
        </p:nvSpPr>
        <p:spPr>
          <a:xfrm>
            <a:off x="808039" y="1035050"/>
            <a:ext cx="10787100" cy="4848300"/>
          </a:xfrm>
          <a:prstGeom prst="rect">
            <a:avLst/>
          </a:prstGeom>
          <a:noFill/>
          <a:ln>
            <a:noFill/>
          </a:ln>
        </p:spPr>
        <p:txBody>
          <a:bodyPr spcFirstLastPara="1" wrap="square" lIns="91425" tIns="45700" rIns="91425" bIns="45700" anchor="t" anchorCtr="0">
            <a:normAutofit/>
          </a:bodyPr>
          <a:lstStyle>
            <a:lvl1pPr marL="457200" lvl="0" indent="-317500" algn="l">
              <a:lnSpc>
                <a:spcPct val="150000"/>
              </a:lnSpc>
              <a:spcBef>
                <a:spcPts val="1000"/>
              </a:spcBef>
              <a:spcAft>
                <a:spcPts val="0"/>
              </a:spcAft>
              <a:buClr>
                <a:schemeClr val="dk1"/>
              </a:buClr>
              <a:buSzPts val="1400"/>
              <a:buAutoNum type="arabicPeriod"/>
              <a:defRPr sz="1400"/>
            </a:lvl1pPr>
            <a:lvl2pPr marL="914400" lvl="1" indent="-317500" algn="l">
              <a:lnSpc>
                <a:spcPct val="150000"/>
              </a:lnSpc>
              <a:spcBef>
                <a:spcPts val="500"/>
              </a:spcBef>
              <a:spcAft>
                <a:spcPts val="0"/>
              </a:spcAft>
              <a:buClr>
                <a:schemeClr val="dk1"/>
              </a:buClr>
              <a:buSzPts val="1400"/>
              <a:buAutoNum type="alphaLcPeriod"/>
              <a:defRPr sz="1400"/>
            </a:lvl2pPr>
            <a:lvl3pPr marL="1371600" lvl="2" indent="-228600" algn="l">
              <a:lnSpc>
                <a:spcPct val="90000"/>
              </a:lnSpc>
              <a:spcBef>
                <a:spcPts val="500"/>
              </a:spcBef>
              <a:spcAft>
                <a:spcPts val="0"/>
              </a:spcAft>
              <a:buClr>
                <a:schemeClr val="dk1"/>
              </a:buClr>
              <a:buSzPts val="1600"/>
              <a:buNone/>
              <a:defRPr/>
            </a:lvl3pPr>
            <a:lvl4pPr marL="1828800" lvl="3" indent="-228600" algn="l">
              <a:lnSpc>
                <a:spcPct val="90000"/>
              </a:lnSpc>
              <a:spcBef>
                <a:spcPts val="500"/>
              </a:spcBef>
              <a:spcAft>
                <a:spcPts val="0"/>
              </a:spcAft>
              <a:buClr>
                <a:schemeClr val="dk1"/>
              </a:buClr>
              <a:buSzPts val="1400"/>
              <a:buNone/>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g2884bd4694d_0_663"/>
          <p:cNvSpPr txBox="1">
            <a:spLocks noGrp="1"/>
          </p:cNvSpPr>
          <p:nvPr>
            <p:ph type="body" idx="2"/>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g2884bd4694d_0_663"/>
          <p:cNvSpPr txBox="1">
            <a:spLocks noGrp="1"/>
          </p:cNvSpPr>
          <p:nvPr>
            <p:ph type="body" idx="3"/>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3" name="Google Shape;343;g2884bd4694d_0_663"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344" name="Google Shape;344;g2884bd4694d_0_663"/>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345" name="Google Shape;345;g2884bd4694d_0_663"/>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tail modul">
  <p:cSld name="Detail modul">
    <p:spTree>
      <p:nvGrpSpPr>
        <p:cNvPr id="1" name="Shape 35"/>
        <p:cNvGrpSpPr/>
        <p:nvPr/>
      </p:nvGrpSpPr>
      <p:grpSpPr>
        <a:xfrm>
          <a:off x="0" y="0"/>
          <a:ext cx="0" cy="0"/>
          <a:chOff x="0" y="0"/>
          <a:chExt cx="0" cy="0"/>
        </a:xfrm>
      </p:grpSpPr>
      <p:sp>
        <p:nvSpPr>
          <p:cNvPr id="36" name="Google Shape;36;p52"/>
          <p:cNvSpPr txBox="1">
            <a:spLocks noGrp="1"/>
          </p:cNvSpPr>
          <p:nvPr>
            <p:ph type="title"/>
          </p:nvPr>
        </p:nvSpPr>
        <p:spPr>
          <a:xfrm>
            <a:off x="833432" y="1002514"/>
            <a:ext cx="10725160" cy="6865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Calibri"/>
              <a:buNone/>
              <a:defRPr sz="28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7" name="Google Shape;37;p52" descr="Logo BUMN&#10;"/>
          <p:cNvPicPr preferRelativeResize="0"/>
          <p:nvPr/>
        </p:nvPicPr>
        <p:blipFill rotWithShape="1">
          <a:blip r:embed="rId2">
            <a:alphaModFix/>
          </a:blip>
          <a:srcRect t="-55713" b="-55713"/>
          <a:stretch/>
        </p:blipFill>
        <p:spPr>
          <a:xfrm>
            <a:off x="9786748" y="203377"/>
            <a:ext cx="1114597" cy="532438"/>
          </a:xfrm>
          <a:prstGeom prst="rect">
            <a:avLst/>
          </a:prstGeom>
          <a:noFill/>
          <a:ln>
            <a:noFill/>
          </a:ln>
        </p:spPr>
      </p:pic>
      <p:pic>
        <p:nvPicPr>
          <p:cNvPr id="38" name="Google Shape;38;p52"/>
          <p:cNvPicPr preferRelativeResize="0"/>
          <p:nvPr/>
        </p:nvPicPr>
        <p:blipFill rotWithShape="1">
          <a:blip r:embed="rId3">
            <a:alphaModFix/>
          </a:blip>
          <a:srcRect l="-9404" t="1349" r="1" b="-3416"/>
          <a:stretch/>
        </p:blipFill>
        <p:spPr>
          <a:xfrm>
            <a:off x="11027561" y="145157"/>
            <a:ext cx="815204" cy="532438"/>
          </a:xfrm>
          <a:prstGeom prst="rect">
            <a:avLst/>
          </a:prstGeom>
          <a:noFill/>
          <a:ln>
            <a:noFill/>
          </a:ln>
        </p:spPr>
      </p:pic>
      <p:sp>
        <p:nvSpPr>
          <p:cNvPr id="39" name="Google Shape;39;p52"/>
          <p:cNvSpPr/>
          <p:nvPr/>
        </p:nvSpPr>
        <p:spPr>
          <a:xfrm>
            <a:off x="261008" y="-977900"/>
            <a:ext cx="843892" cy="785048"/>
          </a:xfrm>
          <a:prstGeom prst="rect">
            <a:avLst/>
          </a:prstGeom>
          <a:solidFill>
            <a:srgbClr val="2797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 name="Google Shape;40;p52"/>
          <p:cNvSpPr/>
          <p:nvPr/>
        </p:nvSpPr>
        <p:spPr>
          <a:xfrm>
            <a:off x="1219200" y="-977900"/>
            <a:ext cx="843892" cy="808970"/>
          </a:xfrm>
          <a:prstGeom prst="rect">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 name="Google Shape;41;p52"/>
          <p:cNvSpPr/>
          <p:nvPr/>
        </p:nvSpPr>
        <p:spPr>
          <a:xfrm>
            <a:off x="2177392" y="-953978"/>
            <a:ext cx="843892" cy="785048"/>
          </a:xfrm>
          <a:prstGeom prst="rect">
            <a:avLst/>
          </a:prstGeom>
          <a:solidFill>
            <a:srgbClr val="A1A2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 name="Google Shape;42;p52"/>
          <p:cNvSpPr/>
          <p:nvPr/>
        </p:nvSpPr>
        <p:spPr>
          <a:xfrm>
            <a:off x="0" y="6500018"/>
            <a:ext cx="12192000" cy="368300"/>
          </a:xfrm>
          <a:prstGeom prst="rect">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52"/>
          <p:cNvSpPr/>
          <p:nvPr/>
        </p:nvSpPr>
        <p:spPr>
          <a:xfrm>
            <a:off x="10748165" y="5826917"/>
            <a:ext cx="2271713" cy="2271713"/>
          </a:xfrm>
          <a:prstGeom prst="ellipse">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 name="Google Shape;44;p52"/>
          <p:cNvSpPr txBox="1">
            <a:spLocks noGrp="1"/>
          </p:cNvSpPr>
          <p:nvPr>
            <p:ph type="body" idx="1"/>
          </p:nvPr>
        </p:nvSpPr>
        <p:spPr>
          <a:xfrm>
            <a:off x="150918" y="6503193"/>
            <a:ext cx="5945081" cy="372268"/>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52"/>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346"/>
        <p:cNvGrpSpPr/>
        <p:nvPr/>
      </p:nvGrpSpPr>
      <p:grpSpPr>
        <a:xfrm>
          <a:off x="0" y="0"/>
          <a:ext cx="0" cy="0"/>
          <a:chOff x="0" y="0"/>
          <a:chExt cx="0" cy="0"/>
        </a:xfrm>
      </p:grpSpPr>
      <p:sp>
        <p:nvSpPr>
          <p:cNvPr id="347" name="Google Shape;347;g2884bd4694d_0_671"/>
          <p:cNvSpPr txBox="1">
            <a:spLocks noGrp="1"/>
          </p:cNvSpPr>
          <p:nvPr>
            <p:ph type="title"/>
          </p:nvPr>
        </p:nvSpPr>
        <p:spPr>
          <a:xfrm>
            <a:off x="800100" y="1035050"/>
            <a:ext cx="10787100" cy="692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48" name="Google Shape;348;g2884bd4694d_0_671"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349" name="Google Shape;349;g2884bd4694d_0_671"/>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graphicFrame>
        <p:nvGraphicFramePr>
          <p:cNvPr id="350" name="Google Shape;350;g2884bd4694d_0_671"/>
          <p:cNvGraphicFramePr/>
          <p:nvPr/>
        </p:nvGraphicFramePr>
        <p:xfrm>
          <a:off x="833438" y="1927225"/>
          <a:ext cx="3000000" cy="3000000"/>
        </p:xfrm>
        <a:graphic>
          <a:graphicData uri="http://schemas.openxmlformats.org/drawingml/2006/table">
            <a:tbl>
              <a:tblPr firstRow="1" bandRow="1">
                <a:noFill/>
                <a:tableStyleId>{E0CEE67A-0D08-494E-BA44-DD7C9F8C0B6E}</a:tableStyleId>
              </a:tblPr>
              <a:tblGrid>
                <a:gridCol w="2050450">
                  <a:extLst>
                    <a:ext uri="{9D8B030D-6E8A-4147-A177-3AD203B41FA5}">
                      <a16:colId xmlns:a16="http://schemas.microsoft.com/office/drawing/2014/main" val="20000"/>
                    </a:ext>
                  </a:extLst>
                </a:gridCol>
                <a:gridCol w="8674725">
                  <a:extLst>
                    <a:ext uri="{9D8B030D-6E8A-4147-A177-3AD203B41FA5}">
                      <a16:colId xmlns:a16="http://schemas.microsoft.com/office/drawing/2014/main" val="20001"/>
                    </a:ext>
                  </a:extLst>
                </a:gridCol>
              </a:tblGrid>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Pathway</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Sub-pathway</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Competency</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Key element</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Level</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r h="654375">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Developer</a:t>
                      </a:r>
                      <a:endParaRPr sz="1400" u="none" strike="noStrike" cap="none"/>
                    </a:p>
                  </a:txBody>
                  <a:tcPr marL="91450" marR="91450" marT="45725" marB="45725"/>
                </a:tc>
                <a:tc>
                  <a:txBody>
                    <a:bodyPr/>
                    <a:lstStyle/>
                    <a:p>
                      <a:pPr marL="9525" marR="0" lvl="0" indent="0" algn="l" rtl="0">
                        <a:lnSpc>
                          <a:spcPct val="150000"/>
                        </a:lnSpc>
                        <a:spcBef>
                          <a:spcPts val="0"/>
                        </a:spcBef>
                        <a:spcAft>
                          <a:spcPts val="0"/>
                        </a:spcAft>
                        <a:buClr>
                          <a:schemeClr val="dk1"/>
                        </a:buClr>
                        <a:buSzPts val="1200"/>
                        <a:buFont typeface="Calibri"/>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5"/>
                  </a:ext>
                </a:extLst>
              </a:tr>
              <a:tr h="3471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Created</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6"/>
                  </a:ext>
                </a:extLst>
              </a:tr>
              <a:tr h="310275">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Version</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7"/>
                  </a:ext>
                </a:extLst>
              </a:tr>
              <a:tr h="7615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Aprproval</a:t>
                      </a:r>
                      <a:endParaRPr sz="1200" b="0" i="0" u="none" strike="noStrike" cap="none">
                        <a:latin typeface="Arial"/>
                        <a:ea typeface="Arial"/>
                        <a:cs typeface="Arial"/>
                        <a:sym typeface="Arial"/>
                      </a:endParaRPr>
                    </a:p>
                  </a:txBody>
                  <a:tcPr marL="91450" marR="91450" marT="45725" marB="45725"/>
                </a:tc>
                <a:tc>
                  <a:txBody>
                    <a:bodyPr/>
                    <a:lstStyle/>
                    <a:p>
                      <a:pPr marL="342900" marR="0" lvl="0" indent="-266700" algn="l" rtl="0">
                        <a:lnSpc>
                          <a:spcPct val="150000"/>
                        </a:lnSpc>
                        <a:spcBef>
                          <a:spcPts val="0"/>
                        </a:spcBef>
                        <a:spcAft>
                          <a:spcPts val="0"/>
                        </a:spcAft>
                        <a:buClr>
                          <a:schemeClr val="dk1"/>
                        </a:buClr>
                        <a:buSzPts val="1200"/>
                        <a:buFont typeface="Calibri"/>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8"/>
                  </a:ext>
                </a:extLst>
              </a:tr>
            </a:tbl>
          </a:graphicData>
        </a:graphic>
      </p:graphicFrame>
      <p:sp>
        <p:nvSpPr>
          <p:cNvPr id="351" name="Google Shape;351;g2884bd4694d_0_671"/>
          <p:cNvSpPr txBox="1">
            <a:spLocks noGrp="1"/>
          </p:cNvSpPr>
          <p:nvPr>
            <p:ph type="body" idx="1"/>
          </p:nvPr>
        </p:nvSpPr>
        <p:spPr>
          <a:xfrm>
            <a:off x="2893088" y="1950375"/>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g2884bd4694d_0_671"/>
          <p:cNvSpPr txBox="1">
            <a:spLocks noGrp="1"/>
          </p:cNvSpPr>
          <p:nvPr>
            <p:ph type="body" idx="2"/>
          </p:nvPr>
        </p:nvSpPr>
        <p:spPr>
          <a:xfrm>
            <a:off x="2893088" y="2310890"/>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g2884bd4694d_0_671"/>
          <p:cNvSpPr txBox="1">
            <a:spLocks noGrp="1"/>
          </p:cNvSpPr>
          <p:nvPr>
            <p:ph type="body" idx="3"/>
          </p:nvPr>
        </p:nvSpPr>
        <p:spPr>
          <a:xfrm>
            <a:off x="2893088" y="2682980"/>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g2884bd4694d_0_671"/>
          <p:cNvSpPr txBox="1">
            <a:spLocks noGrp="1"/>
          </p:cNvSpPr>
          <p:nvPr>
            <p:ph type="body" idx="4"/>
          </p:nvPr>
        </p:nvSpPr>
        <p:spPr>
          <a:xfrm>
            <a:off x="2893088" y="3020345"/>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g2884bd4694d_0_671"/>
          <p:cNvSpPr txBox="1">
            <a:spLocks noGrp="1"/>
          </p:cNvSpPr>
          <p:nvPr>
            <p:ph type="body" idx="5"/>
          </p:nvPr>
        </p:nvSpPr>
        <p:spPr>
          <a:xfrm>
            <a:off x="2893088" y="3357710"/>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g2884bd4694d_0_671"/>
          <p:cNvSpPr txBox="1">
            <a:spLocks noGrp="1"/>
          </p:cNvSpPr>
          <p:nvPr>
            <p:ph type="body" idx="6"/>
          </p:nvPr>
        </p:nvSpPr>
        <p:spPr>
          <a:xfrm>
            <a:off x="2893088" y="3729799"/>
            <a:ext cx="8642400" cy="583800"/>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dk1"/>
              </a:buClr>
              <a:buSzPts val="1200"/>
              <a:buFont typeface="Calibri"/>
              <a:buAutoNum type="arabicPeriod"/>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7" name="Google Shape;357;g2884bd4694d_0_671"/>
          <p:cNvSpPr txBox="1">
            <a:spLocks noGrp="1"/>
          </p:cNvSpPr>
          <p:nvPr>
            <p:ph type="body" idx="7"/>
          </p:nvPr>
        </p:nvSpPr>
        <p:spPr>
          <a:xfrm>
            <a:off x="2893088" y="4344961"/>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8" name="Google Shape;358;g2884bd4694d_0_671"/>
          <p:cNvSpPr txBox="1">
            <a:spLocks noGrp="1"/>
          </p:cNvSpPr>
          <p:nvPr>
            <p:ph type="body" idx="8"/>
          </p:nvPr>
        </p:nvSpPr>
        <p:spPr>
          <a:xfrm>
            <a:off x="2893088" y="4693901"/>
            <a:ext cx="8642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g2884bd4694d_0_671"/>
          <p:cNvSpPr txBox="1">
            <a:spLocks noGrp="1"/>
          </p:cNvSpPr>
          <p:nvPr>
            <p:ph type="body" idx="9"/>
          </p:nvPr>
        </p:nvSpPr>
        <p:spPr>
          <a:xfrm>
            <a:off x="2893088" y="5042841"/>
            <a:ext cx="8642400" cy="651000"/>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dk1"/>
              </a:buClr>
              <a:buSzPts val="1200"/>
              <a:buFont typeface="Calibri"/>
              <a:buAutoNum type="arabicPeriod"/>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g2884bd4694d_0_671"/>
          <p:cNvSpPr txBox="1"/>
          <p:nvPr/>
        </p:nvSpPr>
        <p:spPr>
          <a:xfrm>
            <a:off x="10082800" y="6427000"/>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361"/>
        <p:cNvGrpSpPr/>
        <p:nvPr/>
      </p:nvGrpSpPr>
      <p:grpSpPr>
        <a:xfrm>
          <a:off x="0" y="0"/>
          <a:ext cx="0" cy="0"/>
          <a:chOff x="0" y="0"/>
          <a:chExt cx="0" cy="0"/>
        </a:xfrm>
      </p:grpSpPr>
      <p:graphicFrame>
        <p:nvGraphicFramePr>
          <p:cNvPr id="362" name="Google Shape;362;g2884bd4694d_0_686"/>
          <p:cNvGraphicFramePr/>
          <p:nvPr/>
        </p:nvGraphicFramePr>
        <p:xfrm>
          <a:off x="833439" y="1091999"/>
          <a:ext cx="3000000" cy="3000000"/>
        </p:xfrm>
        <a:graphic>
          <a:graphicData uri="http://schemas.openxmlformats.org/drawingml/2006/table">
            <a:tbl>
              <a:tblPr firstRow="1" bandRow="1">
                <a:noFill/>
                <a:tableStyleId>{E0CEE67A-0D08-494E-BA44-DD7C9F8C0B6E}</a:tableStyleId>
              </a:tblPr>
              <a:tblGrid>
                <a:gridCol w="2247400">
                  <a:extLst>
                    <a:ext uri="{9D8B030D-6E8A-4147-A177-3AD203B41FA5}">
                      <a16:colId xmlns:a16="http://schemas.microsoft.com/office/drawing/2014/main" val="20000"/>
                    </a:ext>
                  </a:extLst>
                </a:gridCol>
                <a:gridCol w="8477775">
                  <a:extLst>
                    <a:ext uri="{9D8B030D-6E8A-4147-A177-3AD203B41FA5}">
                      <a16:colId xmlns:a16="http://schemas.microsoft.com/office/drawing/2014/main" val="20001"/>
                    </a:ext>
                  </a:extLst>
                </a:gridCol>
              </a:tblGrid>
              <a:tr h="49025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Modul pembelajaran</a:t>
                      </a:r>
                      <a:endParaRPr sz="1200" b="0" i="0" u="none" strike="noStrike" cap="none">
                        <a:solidFill>
                          <a:srgbClr val="000000"/>
                        </a:solidFill>
                        <a:latin typeface="Arial"/>
                        <a:ea typeface="Arial"/>
                        <a:cs typeface="Arial"/>
                        <a:sym typeface="Arial"/>
                      </a:endParaRPr>
                    </a:p>
                  </a:txBody>
                  <a:tcPr marL="91450" marR="91450" marT="45725" marB="45725"/>
                </a:tc>
                <a:tc>
                  <a:txBody>
                    <a:bodyPr/>
                    <a:lstStyle/>
                    <a:p>
                      <a:pPr marL="0" marR="0" lvl="0" indent="0" algn="l" rtl="0">
                        <a:lnSpc>
                          <a:spcPct val="15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674825">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Deskripsi modul</a:t>
                      </a:r>
                      <a:endParaRPr sz="1200" b="0" i="0" u="none" strike="noStrike" cap="none">
                        <a:latin typeface="Arial"/>
                        <a:ea typeface="Arial"/>
                        <a:cs typeface="Arial"/>
                        <a:sym typeface="Arial"/>
                      </a:endParaRPr>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749875">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Enabling Learning Objective</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rgbClr val="000000"/>
                        </a:buClr>
                        <a:buSzPts val="1200"/>
                        <a:buFont typeface="Arial"/>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951600">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Daftar Topik</a:t>
                      </a:r>
                      <a:endParaRPr sz="1200" b="0" i="0" u="none" strike="noStrike" cap="none">
                        <a:latin typeface="Arial"/>
                        <a:ea typeface="Arial"/>
                        <a:cs typeface="Arial"/>
                        <a:sym typeface="Arial"/>
                      </a:endParaRPr>
                    </a:p>
                  </a:txBody>
                  <a:tcPr marL="91450" marR="91450" marT="45725" marB="45725"/>
                </a:tc>
                <a:tc>
                  <a:txBody>
                    <a:bodyPr/>
                    <a:lstStyle/>
                    <a:p>
                      <a:pPr marL="0" marR="0" lvl="0" indent="0" algn="l" rtl="0">
                        <a:lnSpc>
                          <a:spcPct val="150000"/>
                        </a:lnSpc>
                        <a:spcBef>
                          <a:spcPts val="0"/>
                        </a:spcBef>
                        <a:spcAft>
                          <a:spcPts val="0"/>
                        </a:spcAft>
                        <a:buClr>
                          <a:schemeClr val="dk1"/>
                        </a:buClr>
                        <a:buSzPts val="1200"/>
                        <a:buFont typeface="Calibri"/>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1439475">
                <a:tc>
                  <a:txBody>
                    <a:bodyPr/>
                    <a:lstStyle/>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latin typeface="Arial"/>
                          <a:ea typeface="Arial"/>
                          <a:cs typeface="Arial"/>
                          <a:sym typeface="Arial"/>
                        </a:rPr>
                        <a:t>Keywords</a:t>
                      </a:r>
                      <a:endParaRPr sz="1400" u="none" strike="noStrike" cap="none"/>
                    </a:p>
                  </a:txBody>
                  <a:tcPr marL="91450" marR="91450" marT="45725" marB="45725"/>
                </a:tc>
                <a:tc>
                  <a:txBody>
                    <a:bodyPr/>
                    <a:lstStyle/>
                    <a:p>
                      <a:pPr marL="0" marR="0" lvl="0" indent="0" algn="l" rtl="0">
                        <a:lnSpc>
                          <a:spcPct val="150000"/>
                        </a:lnSpc>
                        <a:spcBef>
                          <a:spcPts val="0"/>
                        </a:spcBef>
                        <a:spcAft>
                          <a:spcPts val="0"/>
                        </a:spcAft>
                        <a:buClr>
                          <a:schemeClr val="dk1"/>
                        </a:buClr>
                        <a:buSzPts val="1200"/>
                        <a:buFont typeface="Calibri"/>
                        <a:buNone/>
                      </a:pPr>
                      <a:endParaRPr sz="1200" b="0" i="0"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bl>
          </a:graphicData>
        </a:graphic>
      </p:graphicFrame>
      <p:pic>
        <p:nvPicPr>
          <p:cNvPr id="363" name="Google Shape;363;g2884bd4694d_0_686"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364" name="Google Shape;364;g2884bd4694d_0_686"/>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365" name="Google Shape;365;g2884bd4694d_0_686"/>
          <p:cNvSpPr txBox="1">
            <a:spLocks noGrp="1"/>
          </p:cNvSpPr>
          <p:nvPr>
            <p:ph type="body" idx="1"/>
          </p:nvPr>
        </p:nvSpPr>
        <p:spPr>
          <a:xfrm>
            <a:off x="3113007" y="1198749"/>
            <a:ext cx="8357400" cy="317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6" name="Google Shape;366;g2884bd4694d_0_686"/>
          <p:cNvSpPr txBox="1">
            <a:spLocks noGrp="1"/>
          </p:cNvSpPr>
          <p:nvPr>
            <p:ph type="body" idx="2"/>
          </p:nvPr>
        </p:nvSpPr>
        <p:spPr>
          <a:xfrm>
            <a:off x="3113007" y="1650900"/>
            <a:ext cx="8357400" cy="557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7" name="Google Shape;367;g2884bd4694d_0_686"/>
          <p:cNvSpPr txBox="1">
            <a:spLocks noGrp="1"/>
          </p:cNvSpPr>
          <p:nvPr>
            <p:ph type="body" idx="3"/>
          </p:nvPr>
        </p:nvSpPr>
        <p:spPr>
          <a:xfrm>
            <a:off x="3113007" y="2324021"/>
            <a:ext cx="8357400" cy="650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00"/>
              <a:buNone/>
              <a:defRPr sz="12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8" name="Google Shape;368;g2884bd4694d_0_686"/>
          <p:cNvSpPr txBox="1">
            <a:spLocks noGrp="1"/>
          </p:cNvSpPr>
          <p:nvPr>
            <p:ph type="body" idx="4"/>
          </p:nvPr>
        </p:nvSpPr>
        <p:spPr>
          <a:xfrm>
            <a:off x="3113007" y="3068200"/>
            <a:ext cx="8357400" cy="815700"/>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dk1"/>
              </a:buClr>
              <a:buSzPts val="1200"/>
              <a:buFont typeface="Calibri"/>
              <a:buAutoNum type="arabicPeriod"/>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g2884bd4694d_0_686"/>
          <p:cNvSpPr txBox="1">
            <a:spLocks noGrp="1"/>
          </p:cNvSpPr>
          <p:nvPr>
            <p:ph type="body" idx="5"/>
          </p:nvPr>
        </p:nvSpPr>
        <p:spPr>
          <a:xfrm>
            <a:off x="3113007" y="4033367"/>
            <a:ext cx="8357400" cy="1267800"/>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dk1"/>
              </a:buClr>
              <a:buSzPts val="1200"/>
              <a:buFont typeface="Calibri"/>
              <a:buAutoNum type="arabicPeriod"/>
              <a:defRPr sz="1200" b="1"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g2884bd4694d_0_686"/>
          <p:cNvSpPr txBox="1"/>
          <p:nvPr/>
        </p:nvSpPr>
        <p:spPr>
          <a:xfrm>
            <a:off x="10082800" y="6427000"/>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371"/>
        <p:cNvGrpSpPr/>
        <p:nvPr/>
      </p:nvGrpSpPr>
      <p:grpSpPr>
        <a:xfrm>
          <a:off x="0" y="0"/>
          <a:ext cx="0" cy="0"/>
          <a:chOff x="0" y="0"/>
          <a:chExt cx="0" cy="0"/>
        </a:xfrm>
      </p:grpSpPr>
      <p:sp>
        <p:nvSpPr>
          <p:cNvPr id="372" name="Google Shape;372;g2884bd4694d_0_696"/>
          <p:cNvSpPr txBox="1">
            <a:spLocks noGrp="1"/>
          </p:cNvSpPr>
          <p:nvPr>
            <p:ph type="title"/>
          </p:nvPr>
        </p:nvSpPr>
        <p:spPr>
          <a:xfrm>
            <a:off x="800100" y="772358"/>
            <a:ext cx="10787100" cy="3816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373" name="Google Shape;373;g2884bd4694d_0_696"/>
          <p:cNvGraphicFramePr/>
          <p:nvPr/>
        </p:nvGraphicFramePr>
        <p:xfrm>
          <a:off x="800102" y="1954771"/>
          <a:ext cx="3000000" cy="3000000"/>
        </p:xfrm>
        <a:graphic>
          <a:graphicData uri="http://schemas.openxmlformats.org/drawingml/2006/table">
            <a:tbl>
              <a:tblPr firstRow="1" bandRow="1">
                <a:noFill/>
                <a:tableStyleId>{E0CEE67A-0D08-494E-BA44-DD7C9F8C0B6E}</a:tableStyleId>
              </a:tblPr>
              <a:tblGrid>
                <a:gridCol w="5195275">
                  <a:extLst>
                    <a:ext uri="{9D8B030D-6E8A-4147-A177-3AD203B41FA5}">
                      <a16:colId xmlns:a16="http://schemas.microsoft.com/office/drawing/2014/main" val="20000"/>
                    </a:ext>
                  </a:extLst>
                </a:gridCol>
              </a:tblGrid>
              <a:tr h="1712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latin typeface="Arial"/>
                          <a:ea typeface="Arial"/>
                          <a:cs typeface="Arial"/>
                          <a:sym typeface="Arial"/>
                        </a:rPr>
                        <a:t>OBJECTIVE</a:t>
                      </a:r>
                      <a:endParaRPr sz="1400" u="none" strike="noStrike" cap="none">
                        <a:solidFill>
                          <a:schemeClr val="lt1"/>
                        </a:solidFill>
                        <a:latin typeface="Arial"/>
                        <a:ea typeface="Arial"/>
                        <a:cs typeface="Arial"/>
                        <a:sym typeface="Arial"/>
                      </a:endParaRPr>
                    </a:p>
                  </a:txBody>
                  <a:tcPr marL="91450" marR="91450" marT="45725" marB="45725">
                    <a:solidFill>
                      <a:srgbClr val="2796A3"/>
                    </a:solidFill>
                  </a:tcPr>
                </a:tc>
                <a:extLst>
                  <a:ext uri="{0D108BD9-81ED-4DB2-BD59-A6C34878D82A}">
                    <a16:rowId xmlns:a16="http://schemas.microsoft.com/office/drawing/2014/main" val="10000"/>
                  </a:ext>
                </a:extLst>
              </a:tr>
              <a:tr h="7045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A5A5A5"/>
                          </a:solidFill>
                        </a:rPr>
                        <a:t>Deskripsi</a:t>
                      </a:r>
                      <a:endParaRPr sz="1400" u="none" strike="noStrike" cap="none">
                        <a:solidFill>
                          <a:srgbClr val="A5A5A5"/>
                        </a:solidFill>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374" name="Google Shape;374;g2884bd4694d_0_696"/>
          <p:cNvGraphicFramePr/>
          <p:nvPr/>
        </p:nvGraphicFramePr>
        <p:xfrm>
          <a:off x="800100" y="3061006"/>
          <a:ext cx="3000000" cy="3000000"/>
        </p:xfrm>
        <a:graphic>
          <a:graphicData uri="http://schemas.openxmlformats.org/drawingml/2006/table">
            <a:tbl>
              <a:tblPr firstRow="1" bandRow="1">
                <a:noFill/>
                <a:tableStyleId>{E0CEE67A-0D08-494E-BA44-DD7C9F8C0B6E}</a:tableStyleId>
              </a:tblPr>
              <a:tblGrid>
                <a:gridCol w="5195275">
                  <a:extLst>
                    <a:ext uri="{9D8B030D-6E8A-4147-A177-3AD203B41FA5}">
                      <a16:colId xmlns:a16="http://schemas.microsoft.com/office/drawing/2014/main" val="20000"/>
                    </a:ext>
                  </a:extLst>
                </a:gridCol>
              </a:tblGrid>
              <a:tr h="2986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latin typeface="Arial"/>
                          <a:ea typeface="Arial"/>
                          <a:cs typeface="Arial"/>
                          <a:sym typeface="Arial"/>
                        </a:rPr>
                        <a:t>OVERVIEW</a:t>
                      </a:r>
                      <a:endParaRPr sz="1400" u="none" strike="noStrike" cap="none">
                        <a:solidFill>
                          <a:schemeClr val="lt1"/>
                        </a:solidFill>
                        <a:latin typeface="Arial"/>
                        <a:ea typeface="Arial"/>
                        <a:cs typeface="Arial"/>
                        <a:sym typeface="Arial"/>
                      </a:endParaRPr>
                    </a:p>
                  </a:txBody>
                  <a:tcPr marL="91450" marR="91450" marT="45725" marB="45725">
                    <a:solidFill>
                      <a:srgbClr val="2796A3"/>
                    </a:solidFill>
                  </a:tcPr>
                </a:tc>
                <a:extLst>
                  <a:ext uri="{0D108BD9-81ED-4DB2-BD59-A6C34878D82A}">
                    <a16:rowId xmlns:a16="http://schemas.microsoft.com/office/drawing/2014/main" val="10000"/>
                  </a:ext>
                </a:extLst>
              </a:tr>
              <a:tr h="8096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A5A5A5"/>
                          </a:solidFill>
                        </a:rPr>
                        <a:t>Deskripsi</a:t>
                      </a:r>
                      <a:endParaRPr sz="1400" u="none" strike="noStrike" cap="none">
                        <a:solidFill>
                          <a:srgbClr val="A5A5A5"/>
                        </a:solidFill>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375" name="Google Shape;375;g2884bd4694d_0_696"/>
          <p:cNvGraphicFramePr/>
          <p:nvPr/>
        </p:nvGraphicFramePr>
        <p:xfrm>
          <a:off x="800100" y="4275050"/>
          <a:ext cx="3000000" cy="3000000"/>
        </p:xfrm>
        <a:graphic>
          <a:graphicData uri="http://schemas.openxmlformats.org/drawingml/2006/table">
            <a:tbl>
              <a:tblPr firstRow="1" bandRow="1">
                <a:noFill/>
                <a:tableStyleId>{E0CEE67A-0D08-494E-BA44-DD7C9F8C0B6E}</a:tableStyleId>
              </a:tblPr>
              <a:tblGrid>
                <a:gridCol w="5195275">
                  <a:extLst>
                    <a:ext uri="{9D8B030D-6E8A-4147-A177-3AD203B41FA5}">
                      <a16:colId xmlns:a16="http://schemas.microsoft.com/office/drawing/2014/main" val="20000"/>
                    </a:ext>
                  </a:extLst>
                </a:gridCol>
              </a:tblGrid>
              <a:tr h="2720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latin typeface="Arial"/>
                          <a:ea typeface="Arial"/>
                          <a:cs typeface="Arial"/>
                          <a:sym typeface="Arial"/>
                        </a:rPr>
                        <a:t>PERALATAN YANG DIBUTUHKAN</a:t>
                      </a:r>
                      <a:endParaRPr sz="1400" u="none" strike="noStrike" cap="none">
                        <a:solidFill>
                          <a:schemeClr val="lt1"/>
                        </a:solidFill>
                        <a:latin typeface="Arial"/>
                        <a:ea typeface="Arial"/>
                        <a:cs typeface="Arial"/>
                        <a:sym typeface="Arial"/>
                      </a:endParaRPr>
                    </a:p>
                  </a:txBody>
                  <a:tcPr marL="91450" marR="91450" marT="45725" marB="45725">
                    <a:solidFill>
                      <a:srgbClr val="2796A3"/>
                    </a:solidFill>
                  </a:tcPr>
                </a:tc>
                <a:extLst>
                  <a:ext uri="{0D108BD9-81ED-4DB2-BD59-A6C34878D82A}">
                    <a16:rowId xmlns:a16="http://schemas.microsoft.com/office/drawing/2014/main" val="10000"/>
                  </a:ext>
                </a:extLst>
              </a:tr>
              <a:tr h="14446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A5A5A5"/>
                          </a:solidFill>
                        </a:rPr>
                        <a:t>Deskripsi</a:t>
                      </a:r>
                      <a:endParaRPr sz="1400" u="none" strike="noStrike" cap="none">
                        <a:solidFill>
                          <a:srgbClr val="A5A5A5"/>
                        </a:solidFill>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376" name="Google Shape;376;g2884bd4694d_0_696"/>
          <p:cNvGraphicFramePr/>
          <p:nvPr/>
        </p:nvGraphicFramePr>
        <p:xfrm>
          <a:off x="6196615" y="1954771"/>
          <a:ext cx="3000000" cy="3000000"/>
        </p:xfrm>
        <a:graphic>
          <a:graphicData uri="http://schemas.openxmlformats.org/drawingml/2006/table">
            <a:tbl>
              <a:tblPr firstRow="1" bandRow="1">
                <a:noFill/>
                <a:tableStyleId>{E0CEE67A-0D08-494E-BA44-DD7C9F8C0B6E}</a:tableStyleId>
              </a:tblPr>
              <a:tblGrid>
                <a:gridCol w="5390550">
                  <a:extLst>
                    <a:ext uri="{9D8B030D-6E8A-4147-A177-3AD203B41FA5}">
                      <a16:colId xmlns:a16="http://schemas.microsoft.com/office/drawing/2014/main" val="20000"/>
                    </a:ext>
                  </a:extLst>
                </a:gridCol>
              </a:tblGrid>
              <a:tr h="3268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latin typeface="Arial"/>
                          <a:ea typeface="Arial"/>
                          <a:cs typeface="Arial"/>
                          <a:sym typeface="Arial"/>
                        </a:rPr>
                        <a:t>PERSIAPAN</a:t>
                      </a:r>
                      <a:endParaRPr sz="1400" u="none" strike="noStrike" cap="none">
                        <a:solidFill>
                          <a:schemeClr val="lt1"/>
                        </a:solidFill>
                        <a:latin typeface="Arial"/>
                        <a:ea typeface="Arial"/>
                        <a:cs typeface="Arial"/>
                        <a:sym typeface="Arial"/>
                      </a:endParaRPr>
                    </a:p>
                  </a:txBody>
                  <a:tcPr marL="91450" marR="91450" marT="45725" marB="45725">
                    <a:solidFill>
                      <a:srgbClr val="2796A3"/>
                    </a:solidFill>
                  </a:tcPr>
                </a:tc>
                <a:extLst>
                  <a:ext uri="{0D108BD9-81ED-4DB2-BD59-A6C34878D82A}">
                    <a16:rowId xmlns:a16="http://schemas.microsoft.com/office/drawing/2014/main" val="10000"/>
                  </a:ext>
                </a:extLst>
              </a:tr>
              <a:tr h="18353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A5A5A5"/>
                          </a:solidFill>
                        </a:rPr>
                        <a:t>Deskripsi</a:t>
                      </a:r>
                      <a:endParaRPr sz="1400" u="none" strike="noStrike" cap="none">
                        <a:solidFill>
                          <a:srgbClr val="A5A5A5"/>
                        </a:solidFill>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377" name="Google Shape;377;g2884bd4694d_0_696"/>
          <p:cNvGraphicFramePr/>
          <p:nvPr/>
        </p:nvGraphicFramePr>
        <p:xfrm>
          <a:off x="6196615" y="4199759"/>
          <a:ext cx="3000000" cy="3000000"/>
        </p:xfrm>
        <a:graphic>
          <a:graphicData uri="http://schemas.openxmlformats.org/drawingml/2006/table">
            <a:tbl>
              <a:tblPr firstRow="1" bandRow="1">
                <a:noFill/>
                <a:tableStyleId>{E0CEE67A-0D08-494E-BA44-DD7C9F8C0B6E}</a:tableStyleId>
              </a:tblPr>
              <a:tblGrid>
                <a:gridCol w="5390550">
                  <a:extLst>
                    <a:ext uri="{9D8B030D-6E8A-4147-A177-3AD203B41FA5}">
                      <a16:colId xmlns:a16="http://schemas.microsoft.com/office/drawing/2014/main" val="20000"/>
                    </a:ext>
                  </a:extLst>
                </a:gridCol>
              </a:tblGrid>
              <a:tr h="3000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lt1"/>
                          </a:solidFill>
                          <a:latin typeface="Arial"/>
                          <a:ea typeface="Arial"/>
                          <a:cs typeface="Arial"/>
                          <a:sym typeface="Arial"/>
                        </a:rPr>
                        <a:t>DIRECTION</a:t>
                      </a:r>
                      <a:endParaRPr sz="1400" u="none" strike="noStrike" cap="none">
                        <a:solidFill>
                          <a:schemeClr val="lt1"/>
                        </a:solidFill>
                        <a:latin typeface="Arial"/>
                        <a:ea typeface="Arial"/>
                        <a:cs typeface="Arial"/>
                        <a:sym typeface="Arial"/>
                      </a:endParaRPr>
                    </a:p>
                  </a:txBody>
                  <a:tcPr marL="91450" marR="91450" marT="45725" marB="45725">
                    <a:solidFill>
                      <a:srgbClr val="2796A3"/>
                    </a:solidFill>
                  </a:tcPr>
                </a:tc>
                <a:extLst>
                  <a:ext uri="{0D108BD9-81ED-4DB2-BD59-A6C34878D82A}">
                    <a16:rowId xmlns:a16="http://schemas.microsoft.com/office/drawing/2014/main" val="10000"/>
                  </a:ext>
                </a:extLst>
              </a:tr>
              <a:tr h="15246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A5A5A5"/>
                          </a:solidFill>
                        </a:rPr>
                        <a:t>Deskripsi</a:t>
                      </a:r>
                      <a:endParaRPr sz="1400" u="none" strike="noStrike" cap="none">
                        <a:solidFill>
                          <a:srgbClr val="A5A5A5"/>
                        </a:solidFill>
                      </a:endParaRPr>
                    </a:p>
                  </a:txBody>
                  <a:tcPr marL="91450" marR="91450" marT="45725" marB="45725"/>
                </a:tc>
                <a:extLst>
                  <a:ext uri="{0D108BD9-81ED-4DB2-BD59-A6C34878D82A}">
                    <a16:rowId xmlns:a16="http://schemas.microsoft.com/office/drawing/2014/main" val="10001"/>
                  </a:ext>
                </a:extLst>
              </a:tr>
            </a:tbl>
          </a:graphicData>
        </a:graphic>
      </p:graphicFrame>
      <p:pic>
        <p:nvPicPr>
          <p:cNvPr id="378" name="Google Shape;378;g2884bd4694d_0_696"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379" name="Google Shape;379;g2884bd4694d_0_696"/>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380" name="Google Shape;380;g2884bd4694d_0_696"/>
          <p:cNvSpPr txBox="1"/>
          <p:nvPr/>
        </p:nvSpPr>
        <p:spPr>
          <a:xfrm>
            <a:off x="10082800" y="6427000"/>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est layout">
  <p:cSld name="2_Test layout">
    <p:spTree>
      <p:nvGrpSpPr>
        <p:cNvPr id="1" name="Shape 68"/>
        <p:cNvGrpSpPr/>
        <p:nvPr/>
      </p:nvGrpSpPr>
      <p:grpSpPr>
        <a:xfrm>
          <a:off x="0" y="0"/>
          <a:ext cx="0" cy="0"/>
          <a:chOff x="0" y="0"/>
          <a:chExt cx="0" cy="0"/>
        </a:xfrm>
      </p:grpSpPr>
      <p:pic>
        <p:nvPicPr>
          <p:cNvPr id="69" name="Google Shape;69;p55" descr="Logo BUMN&#10;"/>
          <p:cNvPicPr preferRelativeResize="0"/>
          <p:nvPr/>
        </p:nvPicPr>
        <p:blipFill rotWithShape="1">
          <a:blip r:embed="rId2">
            <a:alphaModFix/>
          </a:blip>
          <a:srcRect t="-55713" b="-55713"/>
          <a:stretch/>
        </p:blipFill>
        <p:spPr>
          <a:xfrm>
            <a:off x="9786748" y="203377"/>
            <a:ext cx="1114597" cy="532438"/>
          </a:xfrm>
          <a:prstGeom prst="rect">
            <a:avLst/>
          </a:prstGeom>
          <a:noFill/>
          <a:ln>
            <a:noFill/>
          </a:ln>
        </p:spPr>
      </p:pic>
      <p:pic>
        <p:nvPicPr>
          <p:cNvPr id="70" name="Google Shape;70;p55"/>
          <p:cNvPicPr preferRelativeResize="0"/>
          <p:nvPr/>
        </p:nvPicPr>
        <p:blipFill rotWithShape="1">
          <a:blip r:embed="rId3">
            <a:alphaModFix/>
          </a:blip>
          <a:srcRect l="-9404" t="1349" r="1" b="-3416"/>
          <a:stretch/>
        </p:blipFill>
        <p:spPr>
          <a:xfrm>
            <a:off x="11027561" y="145157"/>
            <a:ext cx="815204" cy="532438"/>
          </a:xfrm>
          <a:prstGeom prst="rect">
            <a:avLst/>
          </a:prstGeom>
          <a:noFill/>
          <a:ln>
            <a:noFill/>
          </a:ln>
        </p:spPr>
      </p:pic>
      <p:sp>
        <p:nvSpPr>
          <p:cNvPr id="71" name="Google Shape;71;p55"/>
          <p:cNvSpPr/>
          <p:nvPr/>
        </p:nvSpPr>
        <p:spPr>
          <a:xfrm>
            <a:off x="261008" y="-977900"/>
            <a:ext cx="843892" cy="785048"/>
          </a:xfrm>
          <a:prstGeom prst="rect">
            <a:avLst/>
          </a:prstGeom>
          <a:solidFill>
            <a:srgbClr val="2797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 name="Google Shape;72;p55"/>
          <p:cNvSpPr/>
          <p:nvPr/>
        </p:nvSpPr>
        <p:spPr>
          <a:xfrm>
            <a:off x="1219200" y="-977900"/>
            <a:ext cx="843892" cy="808970"/>
          </a:xfrm>
          <a:prstGeom prst="rect">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 name="Google Shape;73;p55"/>
          <p:cNvSpPr/>
          <p:nvPr/>
        </p:nvSpPr>
        <p:spPr>
          <a:xfrm>
            <a:off x="2177392" y="-953978"/>
            <a:ext cx="843892" cy="785048"/>
          </a:xfrm>
          <a:prstGeom prst="rect">
            <a:avLst/>
          </a:prstGeom>
          <a:solidFill>
            <a:srgbClr val="A1A2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 name="Google Shape;74;p55"/>
          <p:cNvSpPr txBox="1">
            <a:spLocks noGrp="1"/>
          </p:cNvSpPr>
          <p:nvPr>
            <p:ph type="sldNum" idx="12"/>
          </p:nvPr>
        </p:nvSpPr>
        <p:spPr>
          <a:xfrm>
            <a:off x="11482086" y="6347718"/>
            <a:ext cx="55462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2">
  <p:cSld name="Divider 2">
    <p:spTree>
      <p:nvGrpSpPr>
        <p:cNvPr id="1" name="Shape 80"/>
        <p:cNvGrpSpPr/>
        <p:nvPr/>
      </p:nvGrpSpPr>
      <p:grpSpPr>
        <a:xfrm>
          <a:off x="0" y="0"/>
          <a:ext cx="0" cy="0"/>
          <a:chOff x="0" y="0"/>
          <a:chExt cx="0" cy="0"/>
        </a:xfrm>
      </p:grpSpPr>
      <p:sp>
        <p:nvSpPr>
          <p:cNvPr id="81" name="Google Shape;81;g2884bd4694d_0_216"/>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g2884bd4694d_0_216"/>
          <p:cNvSpPr>
            <a:spLocks noGrp="1"/>
          </p:cNvSpPr>
          <p:nvPr>
            <p:ph type="pic" idx="2"/>
          </p:nvPr>
        </p:nvSpPr>
        <p:spPr>
          <a:xfrm>
            <a:off x="833432" y="1289050"/>
            <a:ext cx="4705200" cy="4279800"/>
          </a:xfrm>
          <a:prstGeom prst="rect">
            <a:avLst/>
          </a:prstGeom>
          <a:noFill/>
          <a:ln>
            <a:noFill/>
          </a:ln>
        </p:spPr>
      </p:sp>
      <p:sp>
        <p:nvSpPr>
          <p:cNvPr id="83" name="Google Shape;83;g2884bd4694d_0_216"/>
          <p:cNvSpPr txBox="1">
            <a:spLocks noGrp="1"/>
          </p:cNvSpPr>
          <p:nvPr>
            <p:ph type="body" idx="1"/>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g2884bd4694d_0_216"/>
          <p:cNvSpPr txBox="1">
            <a:spLocks noGrp="1"/>
          </p:cNvSpPr>
          <p:nvPr>
            <p:ph type="title"/>
          </p:nvPr>
        </p:nvSpPr>
        <p:spPr>
          <a:xfrm>
            <a:off x="6095999" y="2925099"/>
            <a:ext cx="5374200" cy="686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g2884bd4694d_0_216"/>
          <p:cNvSpPr txBox="1">
            <a:spLocks noGrp="1"/>
          </p:cNvSpPr>
          <p:nvPr>
            <p:ph type="body" idx="3"/>
          </p:nvPr>
        </p:nvSpPr>
        <p:spPr>
          <a:xfrm>
            <a:off x="6084251" y="3716215"/>
            <a:ext cx="5386200" cy="3651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g2884bd4694d_0_216"/>
          <p:cNvSpPr txBox="1">
            <a:spLocks noGrp="1"/>
          </p:cNvSpPr>
          <p:nvPr>
            <p:ph type="body" idx="4"/>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g2884bd4694d_0_216"/>
          <p:cNvSpPr/>
          <p:nvPr/>
        </p:nvSpPr>
        <p:spPr>
          <a:xfrm>
            <a:off x="-1118894" y="188182"/>
            <a:ext cx="964500" cy="964500"/>
          </a:xfrm>
          <a:prstGeom prst="roundRect">
            <a:avLst>
              <a:gd name="adj" fmla="val 16667"/>
            </a:avLst>
          </a:prstGeom>
          <a:solidFill>
            <a:srgbClr val="1F2952"/>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g2884bd4694d_0_216"/>
          <p:cNvSpPr/>
          <p:nvPr/>
        </p:nvSpPr>
        <p:spPr>
          <a:xfrm>
            <a:off x="-1118895" y="1415484"/>
            <a:ext cx="964500" cy="964500"/>
          </a:xfrm>
          <a:prstGeom prst="roundRect">
            <a:avLst>
              <a:gd name="adj" fmla="val 16667"/>
            </a:avLst>
          </a:prstGeom>
          <a:solidFill>
            <a:srgbClr val="2796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Google Shape;89;g2884bd4694d_0_216"/>
          <p:cNvSpPr/>
          <p:nvPr/>
        </p:nvSpPr>
        <p:spPr>
          <a:xfrm>
            <a:off x="-1118895" y="2642786"/>
            <a:ext cx="964500" cy="964500"/>
          </a:xfrm>
          <a:prstGeom prst="roundRect">
            <a:avLst>
              <a:gd name="adj" fmla="val 16667"/>
            </a:avLst>
          </a:prstGeom>
          <a:solidFill>
            <a:srgbClr val="969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g2884bd4694d_0_216"/>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pic>
        <p:nvPicPr>
          <p:cNvPr id="91" name="Google Shape;91;g2884bd4694d_0_216"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92" name="Google Shape;92;g2884bd4694d_0_216"/>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Modul">
  <p:cSld name="Cover Modul">
    <p:spTree>
      <p:nvGrpSpPr>
        <p:cNvPr id="1" name="Shape 93"/>
        <p:cNvGrpSpPr/>
        <p:nvPr/>
      </p:nvGrpSpPr>
      <p:grpSpPr>
        <a:xfrm>
          <a:off x="0" y="0"/>
          <a:ext cx="0" cy="0"/>
          <a:chOff x="0" y="0"/>
          <a:chExt cx="0" cy="0"/>
        </a:xfrm>
      </p:grpSpPr>
      <p:sp>
        <p:nvSpPr>
          <p:cNvPr id="94" name="Google Shape;94;g2884bd4694d_0_199"/>
          <p:cNvSpPr txBox="1">
            <a:spLocks noGrp="1"/>
          </p:cNvSpPr>
          <p:nvPr>
            <p:ph type="title"/>
          </p:nvPr>
        </p:nvSpPr>
        <p:spPr>
          <a:xfrm>
            <a:off x="6529390" y="2200275"/>
            <a:ext cx="5029200" cy="2655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g2884bd4694d_0_199"/>
          <p:cNvSpPr>
            <a:spLocks noGrp="1"/>
          </p:cNvSpPr>
          <p:nvPr>
            <p:ph type="pic" idx="2"/>
          </p:nvPr>
        </p:nvSpPr>
        <p:spPr>
          <a:xfrm>
            <a:off x="833432" y="1149354"/>
            <a:ext cx="5319600" cy="4953000"/>
          </a:xfrm>
          <a:prstGeom prst="rect">
            <a:avLst/>
          </a:prstGeom>
          <a:noFill/>
          <a:ln>
            <a:noFill/>
          </a:ln>
        </p:spPr>
      </p:sp>
      <p:sp>
        <p:nvSpPr>
          <p:cNvPr id="96" name="Google Shape;96;g2884bd4694d_0_199"/>
          <p:cNvSpPr txBox="1">
            <a:spLocks noGrp="1"/>
          </p:cNvSpPr>
          <p:nvPr>
            <p:ph type="body" idx="1"/>
          </p:nvPr>
        </p:nvSpPr>
        <p:spPr>
          <a:xfrm>
            <a:off x="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7" name="Google Shape;97;g2884bd4694d_0_199"/>
          <p:cNvPicPr preferRelativeResize="0"/>
          <p:nvPr/>
        </p:nvPicPr>
        <p:blipFill rotWithShape="1">
          <a:blip r:embed="rId2">
            <a:alphaModFix/>
          </a:blip>
          <a:srcRect l="-9437" t="10695" r="-9424" b="11288"/>
          <a:stretch/>
        </p:blipFill>
        <p:spPr>
          <a:xfrm>
            <a:off x="3543300" y="145123"/>
            <a:ext cx="1255763" cy="461639"/>
          </a:xfrm>
          <a:prstGeom prst="rect">
            <a:avLst/>
          </a:prstGeom>
          <a:noFill/>
          <a:ln>
            <a:noFill/>
          </a:ln>
        </p:spPr>
      </p:pic>
      <p:pic>
        <p:nvPicPr>
          <p:cNvPr id="98" name="Google Shape;98;g2884bd4694d_0_199" descr="A picture containing text, sign&#10;&#10;Description automatically generated"/>
          <p:cNvPicPr preferRelativeResize="0"/>
          <p:nvPr/>
        </p:nvPicPr>
        <p:blipFill rotWithShape="1">
          <a:blip r:embed="rId3">
            <a:alphaModFix/>
          </a:blip>
          <a:srcRect/>
          <a:stretch/>
        </p:blipFill>
        <p:spPr>
          <a:xfrm>
            <a:off x="7392937" y="258219"/>
            <a:ext cx="1448356" cy="300529"/>
          </a:xfrm>
          <a:prstGeom prst="rect">
            <a:avLst/>
          </a:prstGeom>
          <a:noFill/>
          <a:ln>
            <a:noFill/>
          </a:ln>
        </p:spPr>
      </p:pic>
      <p:pic>
        <p:nvPicPr>
          <p:cNvPr id="99" name="Google Shape;99;g2884bd4694d_0_199" descr="Logo BUMN&#10;"/>
          <p:cNvPicPr preferRelativeResize="0"/>
          <p:nvPr/>
        </p:nvPicPr>
        <p:blipFill rotWithShape="1">
          <a:blip r:embed="rId4">
            <a:alphaModFix/>
          </a:blip>
          <a:srcRect t="-55708" b="-55707"/>
          <a:stretch/>
        </p:blipFill>
        <p:spPr>
          <a:xfrm>
            <a:off x="261008" y="91855"/>
            <a:ext cx="1114600" cy="532438"/>
          </a:xfrm>
          <a:prstGeom prst="rect">
            <a:avLst/>
          </a:prstGeom>
          <a:noFill/>
          <a:ln>
            <a:noFill/>
          </a:ln>
        </p:spPr>
      </p:pic>
      <p:pic>
        <p:nvPicPr>
          <p:cNvPr id="100" name="Google Shape;100;g2884bd4694d_0_199"/>
          <p:cNvPicPr preferRelativeResize="0"/>
          <p:nvPr/>
        </p:nvPicPr>
        <p:blipFill rotWithShape="1">
          <a:blip r:embed="rId5">
            <a:alphaModFix/>
          </a:blip>
          <a:srcRect l="-9407" t="1347" r="10" b="-3418"/>
          <a:stretch/>
        </p:blipFill>
        <p:spPr>
          <a:xfrm>
            <a:off x="11027561" y="145157"/>
            <a:ext cx="815206" cy="532438"/>
          </a:xfrm>
          <a:prstGeom prst="rect">
            <a:avLst/>
          </a:prstGeom>
          <a:noFill/>
          <a:ln>
            <a:noFill/>
          </a:ln>
        </p:spPr>
      </p:pic>
      <p:sp>
        <p:nvSpPr>
          <p:cNvPr id="101" name="Google Shape;101;g2884bd4694d_0_199"/>
          <p:cNvSpPr txBox="1">
            <a:spLocks noGrp="1"/>
          </p:cNvSpPr>
          <p:nvPr>
            <p:ph type="dt" idx="10"/>
          </p:nvPr>
        </p:nvSpPr>
        <p:spPr>
          <a:xfrm>
            <a:off x="160908" y="6030068"/>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tail modul">
  <p:cSld name="Detail modul">
    <p:spTree>
      <p:nvGrpSpPr>
        <p:cNvPr id="1" name="Shape 102"/>
        <p:cNvGrpSpPr/>
        <p:nvPr/>
      </p:nvGrpSpPr>
      <p:grpSpPr>
        <a:xfrm>
          <a:off x="0" y="0"/>
          <a:ext cx="0" cy="0"/>
          <a:chOff x="0" y="0"/>
          <a:chExt cx="0" cy="0"/>
        </a:xfrm>
      </p:grpSpPr>
      <p:sp>
        <p:nvSpPr>
          <p:cNvPr id="103" name="Google Shape;103;g2884bd4694d_0_208"/>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g2884bd4694d_0_208"/>
          <p:cNvSpPr txBox="1">
            <a:spLocks noGrp="1"/>
          </p:cNvSpPr>
          <p:nvPr>
            <p:ph type="body" idx="1"/>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g2884bd4694d_0_208"/>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g2884bd4694d_0_208"/>
          <p:cNvSpPr txBox="1">
            <a:spLocks noGrp="1"/>
          </p:cNvSpPr>
          <p:nvPr>
            <p:ph type="body" idx="2"/>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7" name="Google Shape;107;g2884bd4694d_0_208"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108" name="Google Shape;108;g2884bd4694d_0_208"/>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109" name="Google Shape;109;g2884bd4694d_0_208"/>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si modul - 1">
  <p:cSld name="Isi modul - 1">
    <p:spTree>
      <p:nvGrpSpPr>
        <p:cNvPr id="1" name="Shape 110"/>
        <p:cNvGrpSpPr/>
        <p:nvPr/>
      </p:nvGrpSpPr>
      <p:grpSpPr>
        <a:xfrm>
          <a:off x="0" y="0"/>
          <a:ext cx="0" cy="0"/>
          <a:chOff x="0" y="0"/>
          <a:chExt cx="0" cy="0"/>
        </a:xfrm>
      </p:grpSpPr>
      <p:sp>
        <p:nvSpPr>
          <p:cNvPr id="111" name="Google Shape;111;g2884bd4694d_0_229"/>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 name="Google Shape;112;g2884bd4694d_0_229"/>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g2884bd4694d_0_229"/>
          <p:cNvSpPr txBox="1">
            <a:spLocks noGrp="1"/>
          </p:cNvSpPr>
          <p:nvPr>
            <p:ph type="body" idx="1"/>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g2884bd4694d_0_229"/>
          <p:cNvSpPr>
            <a:spLocks noGrp="1"/>
          </p:cNvSpPr>
          <p:nvPr>
            <p:ph type="pic" idx="2"/>
          </p:nvPr>
        </p:nvSpPr>
        <p:spPr>
          <a:xfrm>
            <a:off x="4474368" y="2357072"/>
            <a:ext cx="3443400" cy="1828800"/>
          </a:xfrm>
          <a:prstGeom prst="rect">
            <a:avLst/>
          </a:prstGeom>
          <a:noFill/>
          <a:ln>
            <a:noFill/>
          </a:ln>
        </p:spPr>
      </p:sp>
      <p:sp>
        <p:nvSpPr>
          <p:cNvPr id="115" name="Google Shape;115;g2884bd4694d_0_229"/>
          <p:cNvSpPr txBox="1">
            <a:spLocks noGrp="1"/>
          </p:cNvSpPr>
          <p:nvPr>
            <p:ph type="body" idx="3"/>
          </p:nvPr>
        </p:nvSpPr>
        <p:spPr>
          <a:xfrm>
            <a:off x="833432" y="4337537"/>
            <a:ext cx="10888800" cy="2022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g2884bd4694d_0_229"/>
          <p:cNvSpPr txBox="1">
            <a:spLocks noGrp="1"/>
          </p:cNvSpPr>
          <p:nvPr>
            <p:ph type="body" idx="4"/>
          </p:nvPr>
        </p:nvSpPr>
        <p:spPr>
          <a:xfrm>
            <a:off x="833432" y="1793630"/>
            <a:ext cx="10701600" cy="36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g2884bd4694d_0_229"/>
          <p:cNvSpPr txBox="1">
            <a:spLocks noGrp="1"/>
          </p:cNvSpPr>
          <p:nvPr>
            <p:ph type="body" idx="5"/>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g2884bd4694d_0_229"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119" name="Google Shape;119;g2884bd4694d_0_229"/>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120" name="Google Shape;120;g2884bd4694d_0_229"/>
          <p:cNvSpPr/>
          <p:nvPr/>
        </p:nvSpPr>
        <p:spPr>
          <a:xfrm>
            <a:off x="-1118894" y="188182"/>
            <a:ext cx="964500" cy="964500"/>
          </a:xfrm>
          <a:prstGeom prst="roundRect">
            <a:avLst>
              <a:gd name="adj" fmla="val 16667"/>
            </a:avLst>
          </a:prstGeom>
          <a:solidFill>
            <a:srgbClr val="1F2952"/>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g2884bd4694d_0_229"/>
          <p:cNvSpPr/>
          <p:nvPr/>
        </p:nvSpPr>
        <p:spPr>
          <a:xfrm>
            <a:off x="-1118895" y="1415484"/>
            <a:ext cx="964500" cy="964500"/>
          </a:xfrm>
          <a:prstGeom prst="roundRect">
            <a:avLst>
              <a:gd name="adj" fmla="val 16667"/>
            </a:avLst>
          </a:prstGeom>
          <a:solidFill>
            <a:srgbClr val="2796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g2884bd4694d_0_229"/>
          <p:cNvSpPr/>
          <p:nvPr/>
        </p:nvSpPr>
        <p:spPr>
          <a:xfrm>
            <a:off x="-1118895" y="2642786"/>
            <a:ext cx="964500" cy="964500"/>
          </a:xfrm>
          <a:prstGeom prst="roundRect">
            <a:avLst>
              <a:gd name="adj" fmla="val 16667"/>
            </a:avLst>
          </a:prstGeom>
          <a:solidFill>
            <a:srgbClr val="969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g2884bd4694d_0_229"/>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si modul - 2">
  <p:cSld name="Isi modul - 2">
    <p:spTree>
      <p:nvGrpSpPr>
        <p:cNvPr id="1" name="Shape 124"/>
        <p:cNvGrpSpPr/>
        <p:nvPr/>
      </p:nvGrpSpPr>
      <p:grpSpPr>
        <a:xfrm>
          <a:off x="0" y="0"/>
          <a:ext cx="0" cy="0"/>
          <a:chOff x="0" y="0"/>
          <a:chExt cx="0" cy="0"/>
        </a:xfrm>
      </p:grpSpPr>
      <p:sp>
        <p:nvSpPr>
          <p:cNvPr id="125" name="Google Shape;125;g2884bd4694d_0_243"/>
          <p:cNvSpPr/>
          <p:nvPr/>
        </p:nvSpPr>
        <p:spPr>
          <a:xfrm>
            <a:off x="10748165" y="5826917"/>
            <a:ext cx="2271600" cy="2271600"/>
          </a:xfrm>
          <a:prstGeom prst="ellipse">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g2884bd4694d_0_243"/>
          <p:cNvSpPr txBox="1">
            <a:spLocks noGrp="1"/>
          </p:cNvSpPr>
          <p:nvPr>
            <p:ph type="body" idx="1"/>
          </p:nvPr>
        </p:nvSpPr>
        <p:spPr>
          <a:xfrm>
            <a:off x="833432" y="2415880"/>
            <a:ext cx="10725300" cy="5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g2884bd4694d_0_243"/>
          <p:cNvSpPr>
            <a:spLocks noGrp="1"/>
          </p:cNvSpPr>
          <p:nvPr>
            <p:ph type="pic" idx="2"/>
          </p:nvPr>
        </p:nvSpPr>
        <p:spPr>
          <a:xfrm>
            <a:off x="4374356" y="3149396"/>
            <a:ext cx="3443400" cy="1828800"/>
          </a:xfrm>
          <a:prstGeom prst="rect">
            <a:avLst/>
          </a:prstGeom>
          <a:noFill/>
          <a:ln>
            <a:noFill/>
          </a:ln>
        </p:spPr>
      </p:sp>
      <p:sp>
        <p:nvSpPr>
          <p:cNvPr id="128" name="Google Shape;128;g2884bd4694d_0_243"/>
          <p:cNvSpPr txBox="1">
            <a:spLocks noGrp="1"/>
          </p:cNvSpPr>
          <p:nvPr>
            <p:ph type="body" idx="3"/>
          </p:nvPr>
        </p:nvSpPr>
        <p:spPr>
          <a:xfrm>
            <a:off x="11558592" y="6360315"/>
            <a:ext cx="325500" cy="325500"/>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g2884bd4694d_0_243"/>
          <p:cNvSpPr txBox="1">
            <a:spLocks noGrp="1"/>
          </p:cNvSpPr>
          <p:nvPr>
            <p:ph type="body" idx="4"/>
          </p:nvPr>
        </p:nvSpPr>
        <p:spPr>
          <a:xfrm>
            <a:off x="833432" y="5214931"/>
            <a:ext cx="10725300" cy="554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g2884bd4694d_0_243"/>
          <p:cNvSpPr txBox="1">
            <a:spLocks noGrp="1"/>
          </p:cNvSpPr>
          <p:nvPr>
            <p:ph type="body" idx="5"/>
          </p:nvPr>
        </p:nvSpPr>
        <p:spPr>
          <a:xfrm>
            <a:off x="150920" y="6503193"/>
            <a:ext cx="2749500" cy="3651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Clr>
                <a:schemeClr val="lt1"/>
              </a:buClr>
              <a:buSzPts val="1050"/>
              <a:buNone/>
              <a:defRPr sz="1050">
                <a:solidFill>
                  <a:schemeClr val="lt1"/>
                </a:solidFill>
              </a:defRPr>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g2884bd4694d_0_243"/>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2884bd4694d_0_243"/>
          <p:cNvSpPr txBox="1">
            <a:spLocks noGrp="1"/>
          </p:cNvSpPr>
          <p:nvPr>
            <p:ph type="body" idx="6"/>
          </p:nvPr>
        </p:nvSpPr>
        <p:spPr>
          <a:xfrm>
            <a:off x="833432" y="1793630"/>
            <a:ext cx="10701600" cy="36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AutoNum type="alphaLcPeriod"/>
              <a:defRPr/>
            </a:lvl2pPr>
            <a:lvl3pPr marL="1371600" lvl="2" indent="-342900" algn="l">
              <a:lnSpc>
                <a:spcPct val="90000"/>
              </a:lnSpc>
              <a:spcBef>
                <a:spcPts val="500"/>
              </a:spcBef>
              <a:spcAft>
                <a:spcPts val="0"/>
              </a:spcAft>
              <a:buClr>
                <a:schemeClr val="dk1"/>
              </a:buClr>
              <a:buSzPts val="1800"/>
              <a:buAutoNum type="romanLcPeriod"/>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33" name="Google Shape;133;g2884bd4694d_0_243" descr="Logo BUMN&#10;"/>
          <p:cNvPicPr preferRelativeResize="0"/>
          <p:nvPr/>
        </p:nvPicPr>
        <p:blipFill rotWithShape="1">
          <a:blip r:embed="rId2">
            <a:alphaModFix/>
          </a:blip>
          <a:srcRect t="-55708" b="-55707"/>
          <a:stretch/>
        </p:blipFill>
        <p:spPr>
          <a:xfrm>
            <a:off x="9786748" y="203377"/>
            <a:ext cx="1114600" cy="532438"/>
          </a:xfrm>
          <a:prstGeom prst="rect">
            <a:avLst/>
          </a:prstGeom>
          <a:noFill/>
          <a:ln>
            <a:noFill/>
          </a:ln>
        </p:spPr>
      </p:pic>
      <p:pic>
        <p:nvPicPr>
          <p:cNvPr id="134" name="Google Shape;134;g2884bd4694d_0_243"/>
          <p:cNvPicPr preferRelativeResize="0"/>
          <p:nvPr/>
        </p:nvPicPr>
        <p:blipFill rotWithShape="1">
          <a:blip r:embed="rId3">
            <a:alphaModFix/>
          </a:blip>
          <a:srcRect l="-9407" t="1347" r="10" b="-3418"/>
          <a:stretch/>
        </p:blipFill>
        <p:spPr>
          <a:xfrm>
            <a:off x="11027561" y="145157"/>
            <a:ext cx="815206" cy="532438"/>
          </a:xfrm>
          <a:prstGeom prst="rect">
            <a:avLst/>
          </a:prstGeom>
          <a:noFill/>
          <a:ln>
            <a:noFill/>
          </a:ln>
        </p:spPr>
      </p:pic>
      <p:sp>
        <p:nvSpPr>
          <p:cNvPr id="135" name="Google Shape;135;g2884bd4694d_0_243"/>
          <p:cNvSpPr txBox="1"/>
          <p:nvPr/>
        </p:nvSpPr>
        <p:spPr>
          <a:xfrm>
            <a:off x="10069625" y="6334888"/>
            <a:ext cx="181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FFFFFF"/>
                </a:solidFill>
                <a:latin typeface="Calibri"/>
                <a:ea typeface="Calibri"/>
                <a:cs typeface="Calibri"/>
                <a:sym typeface="Calibri"/>
              </a:rPr>
              <a:t>‹#›</a:t>
            </a:fld>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2.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FF2F2"/>
        </a:solidFill>
        <a:effectLst/>
      </p:bgPr>
    </p:bg>
    <p:spTree>
      <p:nvGrpSpPr>
        <p:cNvPr id="1" name="Shape 75"/>
        <p:cNvGrpSpPr/>
        <p:nvPr/>
      </p:nvGrpSpPr>
      <p:grpSpPr>
        <a:xfrm>
          <a:off x="0" y="0"/>
          <a:ext cx="0" cy="0"/>
          <a:chOff x="0" y="0"/>
          <a:chExt cx="0" cy="0"/>
        </a:xfrm>
      </p:grpSpPr>
      <p:sp>
        <p:nvSpPr>
          <p:cNvPr id="76" name="Google Shape;76;g2884bd4694d_0_194"/>
          <p:cNvSpPr txBox="1">
            <a:spLocks noGrp="1"/>
          </p:cNvSpPr>
          <p:nvPr>
            <p:ph type="title"/>
          </p:nvPr>
        </p:nvSpPr>
        <p:spPr>
          <a:xfrm>
            <a:off x="800100" y="1035050"/>
            <a:ext cx="10787100" cy="692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g2884bd4694d_0_194"/>
          <p:cNvSpPr txBox="1">
            <a:spLocks noGrp="1"/>
          </p:cNvSpPr>
          <p:nvPr>
            <p:ph type="body" idx="1"/>
          </p:nvPr>
        </p:nvSpPr>
        <p:spPr>
          <a:xfrm>
            <a:off x="800100" y="2007482"/>
            <a:ext cx="10787100" cy="36369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1"/>
              </a:buClr>
              <a:buSzPts val="2000"/>
              <a:buFont typeface="Calibri"/>
              <a:buAutoNum type="arabicPeriod"/>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Calibri"/>
              <a:buAutoNum type="alphaLcPeriod"/>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Calibri"/>
              <a:buAutoNum type="romanLcPeriod"/>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g2884bd4694d_0_194"/>
          <p:cNvSpPr/>
          <p:nvPr/>
        </p:nvSpPr>
        <p:spPr>
          <a:xfrm>
            <a:off x="0" y="6504512"/>
            <a:ext cx="12192000" cy="353400"/>
          </a:xfrm>
          <a:prstGeom prst="rect">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9" name="Google Shape;79;g2884bd4694d_0_194"/>
          <p:cNvSpPr txBox="1">
            <a:spLocks noGrp="1"/>
          </p:cNvSpPr>
          <p:nvPr>
            <p:ph type="dt" idx="10"/>
          </p:nvPr>
        </p:nvSpPr>
        <p:spPr>
          <a:xfrm>
            <a:off x="160908" y="6030068"/>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g2884bd4694d_0_551"/>
          <p:cNvSpPr txBox="1">
            <a:spLocks noGrp="1"/>
          </p:cNvSpPr>
          <p:nvPr>
            <p:ph type="title"/>
          </p:nvPr>
        </p:nvSpPr>
        <p:spPr>
          <a:xfrm>
            <a:off x="800100" y="1035050"/>
            <a:ext cx="10787100" cy="692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8" name="Google Shape;228;g2884bd4694d_0_551"/>
          <p:cNvSpPr txBox="1">
            <a:spLocks noGrp="1"/>
          </p:cNvSpPr>
          <p:nvPr>
            <p:ph type="body" idx="1"/>
          </p:nvPr>
        </p:nvSpPr>
        <p:spPr>
          <a:xfrm>
            <a:off x="800100" y="2007482"/>
            <a:ext cx="10787100" cy="36369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1"/>
              </a:buClr>
              <a:buSzPts val="2000"/>
              <a:buFont typeface="Calibri"/>
              <a:buAutoNum type="arabicPeriod"/>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Calibri"/>
              <a:buAutoNum type="alphaLcPeriod"/>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Calibri"/>
              <a:buAutoNum type="romanLcPeriod"/>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9" name="Google Shape;229;g2884bd4694d_0_551"/>
          <p:cNvSpPr/>
          <p:nvPr/>
        </p:nvSpPr>
        <p:spPr>
          <a:xfrm>
            <a:off x="0" y="6504512"/>
            <a:ext cx="12192000" cy="353400"/>
          </a:xfrm>
          <a:prstGeom prst="rect">
            <a:avLst/>
          </a:prstGeom>
          <a:solidFill>
            <a:schemeClr val="accent1"/>
          </a:solidFill>
          <a:ln w="12700" cap="flat" cmpd="sng">
            <a:solidFill>
              <a:srgbClr val="161D3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g2884bd4694d_0_551"/>
          <p:cNvSpPr txBox="1">
            <a:spLocks noGrp="1"/>
          </p:cNvSpPr>
          <p:nvPr>
            <p:ph type="dt" idx="10"/>
          </p:nvPr>
        </p:nvSpPr>
        <p:spPr>
          <a:xfrm>
            <a:off x="160908" y="6030068"/>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
          <p:cNvSpPr txBox="1">
            <a:spLocks noGrp="1"/>
          </p:cNvSpPr>
          <p:nvPr>
            <p:ph type="body" idx="1"/>
          </p:nvPr>
        </p:nvSpPr>
        <p:spPr>
          <a:xfrm>
            <a:off x="0" y="6503193"/>
            <a:ext cx="3543300" cy="3683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1000"/>
              <a:buNone/>
            </a:pPr>
            <a:r>
              <a:rPr lang="en-US" sz="1200"/>
              <a:t>Last Update: 13 Desember 2023</a:t>
            </a:r>
            <a:endParaRPr sz="1200"/>
          </a:p>
        </p:txBody>
      </p:sp>
      <p:pic>
        <p:nvPicPr>
          <p:cNvPr id="565" name="Google Shape;565;p1" descr="A picture containing text, electronics, screen, display&#10;&#10;Description automatically generated"/>
          <p:cNvPicPr preferRelativeResize="0"/>
          <p:nvPr/>
        </p:nvPicPr>
        <p:blipFill rotWithShape="1">
          <a:blip r:embed="rId3">
            <a:alphaModFix/>
          </a:blip>
          <a:srcRect/>
          <a:stretch/>
        </p:blipFill>
        <p:spPr>
          <a:xfrm>
            <a:off x="392550" y="909000"/>
            <a:ext cx="5040000" cy="5040000"/>
          </a:xfrm>
          <a:prstGeom prst="rect">
            <a:avLst/>
          </a:prstGeom>
          <a:noFill/>
          <a:ln>
            <a:noFill/>
          </a:ln>
        </p:spPr>
      </p:pic>
      <p:sp>
        <p:nvSpPr>
          <p:cNvPr id="566" name="Google Shape;566;p1"/>
          <p:cNvSpPr txBox="1"/>
          <p:nvPr/>
        </p:nvSpPr>
        <p:spPr>
          <a:xfrm>
            <a:off x="5523124" y="1720594"/>
            <a:ext cx="6231000" cy="34167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4667"/>
              <a:buFont typeface="Calibri"/>
              <a:buNone/>
            </a:pPr>
            <a:r>
              <a:rPr lang="en-US" sz="4800" b="1" i="1" u="none" strike="noStrike" cap="none">
                <a:solidFill>
                  <a:srgbClr val="2696A3"/>
                </a:solidFill>
                <a:latin typeface="Calibri"/>
                <a:ea typeface="Calibri"/>
                <a:cs typeface="Calibri"/>
                <a:sym typeface="Calibri"/>
              </a:rPr>
              <a:t>Managing Relationship</a:t>
            </a:r>
            <a:endParaRPr/>
          </a:p>
          <a:p>
            <a:pPr marL="0" marR="0" lvl="0" indent="0" algn="ctr" rtl="0">
              <a:lnSpc>
                <a:spcPct val="100000"/>
              </a:lnSpc>
              <a:spcBef>
                <a:spcPts val="0"/>
              </a:spcBef>
              <a:spcAft>
                <a:spcPts val="0"/>
              </a:spcAft>
              <a:buClr>
                <a:srgbClr val="000000"/>
              </a:buClr>
              <a:buSzPts val="4667"/>
              <a:buFont typeface="Calibri"/>
              <a:buNone/>
            </a:pPr>
            <a:r>
              <a:rPr lang="en-US" sz="4800" b="1" i="1" u="none" strike="noStrike" cap="none">
                <a:solidFill>
                  <a:srgbClr val="1F2952"/>
                </a:solidFill>
                <a:latin typeface="Calibri"/>
                <a:ea typeface="Calibri"/>
                <a:cs typeface="Calibri"/>
                <a:sym typeface="Calibri"/>
              </a:rPr>
              <a:t>With Key Account</a:t>
            </a:r>
            <a:endParaRPr sz="1600" b="0" i="0" u="none" strike="noStrike" cap="none">
              <a:solidFill>
                <a:srgbClr val="1F295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1c1b8e07dd0_0_165"/>
          <p:cNvSpPr/>
          <p:nvPr/>
        </p:nvSpPr>
        <p:spPr>
          <a:xfrm>
            <a:off x="6019800" y="2032675"/>
            <a:ext cx="5589099" cy="4211993"/>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1. Daerah Terbuka</a:t>
            </a:r>
            <a:endParaRPr sz="1400" b="0" i="0" u="none" strike="noStrike" cap="none">
              <a:solidFill>
                <a:srgbClr val="000000"/>
              </a:solidFill>
              <a:latin typeface="Calibri"/>
              <a:ea typeface="Calibri"/>
              <a:cs typeface="Calibri"/>
              <a:sym typeface="Calibri"/>
            </a:endParaRPr>
          </a:p>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Informasi mengenai diri Anda yang telah Anda bagi kepada orang lain.</a:t>
            </a:r>
            <a:endParaRPr sz="1400" b="0" i="0" u="none" strike="noStrike" cap="none">
              <a:solidFill>
                <a:srgbClr val="000000"/>
              </a:solidFill>
              <a:latin typeface="Calibri"/>
              <a:ea typeface="Calibri"/>
              <a:cs typeface="Calibri"/>
              <a:sym typeface="Calibri"/>
            </a:endParaRPr>
          </a:p>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Contoh: hobi Anda, nomor telepon, alamat rumah, dan lainnya.</a:t>
            </a:r>
            <a:endParaRPr sz="1400" b="1" i="0" u="none" strike="noStrike" cap="none">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2. Daerah Buta</a:t>
            </a:r>
            <a:endParaRPr sz="1400" b="0" i="0" u="none" strike="noStrike" cap="none">
              <a:solidFill>
                <a:srgbClr val="000000"/>
              </a:solidFill>
              <a:latin typeface="Calibri"/>
              <a:ea typeface="Calibri"/>
              <a:cs typeface="Calibri"/>
              <a:sym typeface="Calibri"/>
            </a:endParaRPr>
          </a:p>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Orang lain mengerti diri Anda tetapi Anda tidak mengerti diri Anda sendiri. </a:t>
            </a:r>
            <a:endParaRPr sz="1400" b="0" i="0" u="none" strike="noStrike" cap="none">
              <a:solidFill>
                <a:srgbClr val="000000"/>
              </a:solidFill>
              <a:latin typeface="Calibri"/>
              <a:ea typeface="Calibri"/>
              <a:cs typeface="Calibri"/>
              <a:sym typeface="Calibri"/>
            </a:endParaRPr>
          </a:p>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Contoh: kebiasaan-kebiasaan yang secara tidak sadar Anda lakukan.</a:t>
            </a:r>
            <a:endParaRPr sz="1400" b="1" i="0" u="none" strike="noStrike" cap="none">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3. Daerah Tertutup</a:t>
            </a:r>
            <a:endParaRPr sz="1400" b="0" i="0" u="none" strike="noStrike" cap="none">
              <a:solidFill>
                <a:srgbClr val="000000"/>
              </a:solidFill>
              <a:latin typeface="Calibri"/>
              <a:ea typeface="Calibri"/>
              <a:cs typeface="Calibri"/>
              <a:sym typeface="Calibri"/>
            </a:endParaRPr>
          </a:p>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Anda mengetahui tentang diri Anda yang tidak diketahui pelanggan. </a:t>
            </a:r>
            <a:endParaRPr sz="1400" b="0" i="0" u="none" strike="noStrike" cap="none">
              <a:solidFill>
                <a:srgbClr val="000000"/>
              </a:solidFill>
              <a:latin typeface="Calibri"/>
              <a:ea typeface="Calibri"/>
              <a:cs typeface="Calibri"/>
              <a:sym typeface="Calibri"/>
            </a:endParaRPr>
          </a:p>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Contoh: informasi pribadi/rahasia yang tidak Anda bagikan pada orang lain. </a:t>
            </a:r>
            <a:endParaRPr sz="1400" b="1" i="0" u="none" strike="noStrike" cap="none">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4. Daerah Gelap</a:t>
            </a:r>
            <a:endParaRPr sz="1400" b="0" i="0" u="none" strike="noStrike" cap="none">
              <a:solidFill>
                <a:srgbClr val="000000"/>
              </a:solidFill>
              <a:latin typeface="Calibri"/>
              <a:ea typeface="Calibri"/>
              <a:cs typeface="Calibri"/>
              <a:sym typeface="Calibri"/>
            </a:endParaRPr>
          </a:p>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Segala hal tentang diri Anda yang tidak diketahui oleh Anda maupun orang lain.</a:t>
            </a:r>
            <a:endParaRPr sz="1400" b="0" i="0" u="none" strike="noStrike" cap="none">
              <a:solidFill>
                <a:srgbClr val="000000"/>
              </a:solidFill>
              <a:latin typeface="Calibri"/>
              <a:ea typeface="Calibri"/>
              <a:cs typeface="Calibri"/>
              <a:sym typeface="Calibri"/>
            </a:endParaRPr>
          </a:p>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Contoh: bakat terpendam yang tidak Anda sadari.</a:t>
            </a:r>
            <a:endParaRPr sz="1400" b="1" i="0" u="none" strike="noStrike" cap="none">
              <a:solidFill>
                <a:srgbClr val="000000"/>
              </a:solidFill>
              <a:latin typeface="Calibri"/>
              <a:ea typeface="Calibri"/>
              <a:cs typeface="Calibri"/>
              <a:sym typeface="Calibri"/>
            </a:endParaRPr>
          </a:p>
        </p:txBody>
      </p:sp>
      <p:sp>
        <p:nvSpPr>
          <p:cNvPr id="686" name="Google Shape;686;g1c1b8e07dd0_0_165"/>
          <p:cNvSpPr txBox="1">
            <a:spLocks noGrp="1"/>
          </p:cNvSpPr>
          <p:nvPr>
            <p:ph type="sldNum" idx="12"/>
          </p:nvPr>
        </p:nvSpPr>
        <p:spPr>
          <a:xfrm>
            <a:off x="11435163" y="6492875"/>
            <a:ext cx="554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9</a:t>
            </a:fld>
            <a:endParaRPr/>
          </a:p>
        </p:txBody>
      </p:sp>
      <p:sp>
        <p:nvSpPr>
          <p:cNvPr id="687" name="Google Shape;687;g1c1b8e07dd0_0_165"/>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b="1"/>
              <a:t>Memahami Hubungan Kita dengan Pelanggan</a:t>
            </a:r>
            <a:endParaRPr b="1"/>
          </a:p>
        </p:txBody>
      </p:sp>
      <p:sp>
        <p:nvSpPr>
          <p:cNvPr id="688" name="Google Shape;688;g1c1b8e07dd0_0_165"/>
          <p:cNvSpPr/>
          <p:nvPr/>
        </p:nvSpPr>
        <p:spPr>
          <a:xfrm>
            <a:off x="833431" y="1565220"/>
            <a:ext cx="9433452" cy="37164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889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Berikut adalah formula dalam mengenali diri dan pelanggan menggunakan model Johari </a:t>
            </a:r>
            <a:r>
              <a:rPr lang="en-US" sz="1400" b="0" i="1" u="none" strike="noStrike" cap="none">
                <a:solidFill>
                  <a:srgbClr val="000000"/>
                </a:solidFill>
                <a:latin typeface="Calibri"/>
                <a:ea typeface="Calibri"/>
                <a:cs typeface="Calibri"/>
                <a:sym typeface="Calibri"/>
              </a:rPr>
              <a:t>Window</a:t>
            </a:r>
            <a:r>
              <a:rPr lang="en-US"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p:txBody>
      </p:sp>
      <p:graphicFrame>
        <p:nvGraphicFramePr>
          <p:cNvPr id="689" name="Google Shape;689;g1c1b8e07dd0_0_165"/>
          <p:cNvGraphicFramePr/>
          <p:nvPr/>
        </p:nvGraphicFramePr>
        <p:xfrm>
          <a:off x="604802" y="1986061"/>
          <a:ext cx="5186325" cy="3991200"/>
        </p:xfrm>
        <a:graphic>
          <a:graphicData uri="http://schemas.openxmlformats.org/drawingml/2006/table">
            <a:tbl>
              <a:tblPr firstRow="1" bandRow="1">
                <a:noFill/>
                <a:tableStyleId>{5CCE85FE-2FAD-4FBB-B0CE-57DC682BBEFB}</a:tableStyleId>
              </a:tblPr>
              <a:tblGrid>
                <a:gridCol w="1728775">
                  <a:extLst>
                    <a:ext uri="{9D8B030D-6E8A-4147-A177-3AD203B41FA5}">
                      <a16:colId xmlns:a16="http://schemas.microsoft.com/office/drawing/2014/main" val="20000"/>
                    </a:ext>
                  </a:extLst>
                </a:gridCol>
                <a:gridCol w="1728775">
                  <a:extLst>
                    <a:ext uri="{9D8B030D-6E8A-4147-A177-3AD203B41FA5}">
                      <a16:colId xmlns:a16="http://schemas.microsoft.com/office/drawing/2014/main" val="20001"/>
                    </a:ext>
                  </a:extLst>
                </a:gridCol>
                <a:gridCol w="1728775">
                  <a:extLst>
                    <a:ext uri="{9D8B030D-6E8A-4147-A177-3AD203B41FA5}">
                      <a16:colId xmlns:a16="http://schemas.microsoft.com/office/drawing/2014/main" val="20002"/>
                    </a:ext>
                  </a:extLst>
                </a:gridCol>
              </a:tblGrid>
              <a:tr h="1330400">
                <a:tc>
                  <a:txBody>
                    <a:bodyPr/>
                    <a:lstStyle/>
                    <a:p>
                      <a:pPr marL="0" marR="0" lvl="0" indent="0" algn="ctr" rtl="0">
                        <a:lnSpc>
                          <a:spcPct val="150000"/>
                        </a:lnSpc>
                        <a:spcBef>
                          <a:spcPts val="0"/>
                        </a:spcBef>
                        <a:spcAft>
                          <a:spcPts val="0"/>
                        </a:spcAft>
                        <a:buClr>
                          <a:srgbClr val="000000"/>
                        </a:buClr>
                        <a:buSzPts val="1400"/>
                        <a:buFont typeface="Arial"/>
                        <a:buNone/>
                      </a:pP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US" sz="1400" u="none" strike="noStrike" cap="none">
                          <a:solidFill>
                            <a:srgbClr val="134263"/>
                          </a:solidFill>
                        </a:rPr>
                        <a:t>Dikenal diri sendiri</a:t>
                      </a:r>
                      <a:endParaRPr sz="1400" u="none" strike="noStrike" cap="none">
                        <a:solidFill>
                          <a:srgbClr val="134263"/>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US" sz="1400" u="none" strike="noStrike" cap="none">
                          <a:solidFill>
                            <a:srgbClr val="134263"/>
                          </a:solidFill>
                        </a:rPr>
                        <a:t>Tidak dikenal diri sendiri</a:t>
                      </a:r>
                      <a:endParaRPr sz="1400" u="none" strike="noStrike" cap="none">
                        <a:solidFill>
                          <a:srgbClr val="134263"/>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330400">
                <a:tc>
                  <a:txBody>
                    <a:bodyPr/>
                    <a:lstStyle/>
                    <a:p>
                      <a:pPr marL="0" marR="0" lvl="0" indent="0" algn="ctr" rtl="0">
                        <a:lnSpc>
                          <a:spcPct val="150000"/>
                        </a:lnSpc>
                        <a:spcBef>
                          <a:spcPts val="0"/>
                        </a:spcBef>
                        <a:spcAft>
                          <a:spcPts val="0"/>
                        </a:spcAft>
                        <a:buClr>
                          <a:srgbClr val="000000"/>
                        </a:buClr>
                        <a:buSzPts val="1400"/>
                        <a:buFont typeface="Arial"/>
                        <a:buNone/>
                      </a:pPr>
                      <a:r>
                        <a:rPr lang="en-US" sz="1400" u="none" strike="noStrike" cap="none">
                          <a:solidFill>
                            <a:srgbClr val="134263"/>
                          </a:solidFill>
                        </a:rPr>
                        <a:t>Dikenal orang lain</a:t>
                      </a:r>
                      <a:endParaRPr sz="1400" u="none" strike="noStrike" cap="none">
                        <a:solidFill>
                          <a:srgbClr val="134263"/>
                        </a:solidFil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US" sz="1400" b="1" u="none" strike="noStrike" cap="none"/>
                        <a:t>Daerah Terbuka</a:t>
                      </a:r>
                      <a:endParaRPr sz="1400" b="1"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US" sz="1400" b="1" u="none" strike="noStrike" cap="none"/>
                        <a:t>Daerah Buta</a:t>
                      </a:r>
                      <a:endParaRPr sz="1400" b="1"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1A2A4"/>
                    </a:solidFill>
                  </a:tcPr>
                </a:tc>
                <a:extLst>
                  <a:ext uri="{0D108BD9-81ED-4DB2-BD59-A6C34878D82A}">
                    <a16:rowId xmlns:a16="http://schemas.microsoft.com/office/drawing/2014/main" val="10001"/>
                  </a:ext>
                </a:extLst>
              </a:tr>
              <a:tr h="1330400">
                <a:tc>
                  <a:txBody>
                    <a:bodyPr/>
                    <a:lstStyle/>
                    <a:p>
                      <a:pPr marL="0" marR="0" lvl="0" indent="0" algn="ctr" rtl="0">
                        <a:lnSpc>
                          <a:spcPct val="150000"/>
                        </a:lnSpc>
                        <a:spcBef>
                          <a:spcPts val="0"/>
                        </a:spcBef>
                        <a:spcAft>
                          <a:spcPts val="0"/>
                        </a:spcAft>
                        <a:buClr>
                          <a:srgbClr val="000000"/>
                        </a:buClr>
                        <a:buSzPts val="1400"/>
                        <a:buFont typeface="Arial"/>
                        <a:buNone/>
                      </a:pPr>
                      <a:r>
                        <a:rPr lang="en-US" sz="1400" u="none" strike="noStrike" cap="none">
                          <a:solidFill>
                            <a:srgbClr val="134263"/>
                          </a:solidFill>
                        </a:rPr>
                        <a:t>Tidak dikenal orang lain</a:t>
                      </a:r>
                      <a:endParaRPr sz="1400" u="none" strike="noStrike" cap="none">
                        <a:solidFill>
                          <a:srgbClr val="134263"/>
                        </a:solidFil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400"/>
                        <a:buFont typeface="Arial"/>
                        <a:buNone/>
                      </a:pPr>
                      <a:r>
                        <a:rPr lang="en-US" sz="1400" b="1" u="none" strike="noStrike" cap="none"/>
                        <a:t>Daerah Tertutup</a:t>
                      </a:r>
                      <a:endParaRPr sz="1400" b="1"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2797A4"/>
                    </a:solidFill>
                  </a:tcPr>
                </a:tc>
                <a:tc>
                  <a:txBody>
                    <a:bodyPr/>
                    <a:lstStyle/>
                    <a:p>
                      <a:pPr marL="0" marR="0" lvl="0" indent="0" algn="ctr" rtl="0">
                        <a:lnSpc>
                          <a:spcPct val="150000"/>
                        </a:lnSpc>
                        <a:spcBef>
                          <a:spcPts val="0"/>
                        </a:spcBef>
                        <a:spcAft>
                          <a:spcPts val="0"/>
                        </a:spcAft>
                        <a:buClr>
                          <a:srgbClr val="000000"/>
                        </a:buClr>
                        <a:buSzPts val="1400"/>
                        <a:buFont typeface="Arial"/>
                        <a:buNone/>
                      </a:pPr>
                      <a:r>
                        <a:rPr lang="en-US" sz="1400" b="1" u="none" strike="noStrike" cap="none"/>
                        <a:t>Daerah Gelap</a:t>
                      </a:r>
                      <a:endParaRPr sz="1400" b="1" u="none" strike="noStrike" cap="none"/>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2C355F"/>
                    </a:solidFill>
                  </a:tcPr>
                </a:tc>
                <a:extLst>
                  <a:ext uri="{0D108BD9-81ED-4DB2-BD59-A6C34878D82A}">
                    <a16:rowId xmlns:a16="http://schemas.microsoft.com/office/drawing/2014/main" val="10002"/>
                  </a:ext>
                </a:extLst>
              </a:tr>
            </a:tbl>
          </a:graphicData>
        </a:graphic>
      </p:graphicFrame>
      <p:sp>
        <p:nvSpPr>
          <p:cNvPr id="690" name="Google Shape;690;g1c1b8e07dd0_0_165"/>
          <p:cNvSpPr/>
          <p:nvPr/>
        </p:nvSpPr>
        <p:spPr>
          <a:xfrm>
            <a:off x="3539699" y="4216749"/>
            <a:ext cx="1070100" cy="870600"/>
          </a:xfrm>
          <a:prstGeom prst="ellipse">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Daerah Transisi</a:t>
            </a:r>
            <a:endParaRPr sz="1400" b="1" i="0" u="none" strike="noStrike" cap="none">
              <a:solidFill>
                <a:schemeClr val="dk1"/>
              </a:solidFill>
              <a:latin typeface="Calibri"/>
              <a:ea typeface="Calibri"/>
              <a:cs typeface="Calibri"/>
              <a:sym typeface="Calibri"/>
            </a:endParaRPr>
          </a:p>
        </p:txBody>
      </p:sp>
      <p:sp>
        <p:nvSpPr>
          <p:cNvPr id="691" name="Google Shape;691;g1c1b8e07dd0_0_165"/>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000"/>
              <a:buFont typeface="Calibri"/>
              <a:buNone/>
            </a:pPr>
            <a:r>
              <a:rPr lang="en-US" sz="1200" b="0" i="1" u="none" strike="noStrike" cap="none">
                <a:solidFill>
                  <a:schemeClr val="lt1"/>
                </a:solidFill>
                <a:latin typeface="Calibri"/>
                <a:ea typeface="Calibri"/>
                <a:cs typeface="Calibri"/>
                <a:sym typeface="Calibri"/>
              </a:rPr>
              <a:t>Managing Relationship With Key Account &gt; </a:t>
            </a:r>
            <a:r>
              <a:rPr lang="en-US" sz="1200" b="1" i="1" u="none" strike="noStrike" cap="none">
                <a:solidFill>
                  <a:schemeClr val="lt1"/>
                </a:solidFill>
                <a:latin typeface="Calibri"/>
                <a:ea typeface="Calibri"/>
                <a:cs typeface="Calibri"/>
                <a:sym typeface="Calibri"/>
              </a:rPr>
              <a:t>Managing Information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0"/>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10</a:t>
            </a:fld>
            <a:endParaRPr/>
          </a:p>
        </p:txBody>
      </p:sp>
      <p:sp>
        <p:nvSpPr>
          <p:cNvPr id="697" name="Google Shape;697;p10"/>
          <p:cNvSpPr txBox="1">
            <a:spLocks noGrp="1"/>
          </p:cNvSpPr>
          <p:nvPr>
            <p:ph type="title"/>
          </p:nvPr>
        </p:nvSpPr>
        <p:spPr>
          <a:xfrm>
            <a:off x="833432" y="1002514"/>
            <a:ext cx="10725160" cy="686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b="1"/>
              <a:t>Manajemen Informasi</a:t>
            </a:r>
            <a:endParaRPr b="1">
              <a:latin typeface="Calibri"/>
              <a:ea typeface="Calibri"/>
              <a:cs typeface="Calibri"/>
              <a:sym typeface="Calibri"/>
            </a:endParaRPr>
          </a:p>
        </p:txBody>
      </p:sp>
      <p:sp>
        <p:nvSpPr>
          <p:cNvPr id="698" name="Google Shape;698;p10"/>
          <p:cNvSpPr/>
          <p:nvPr/>
        </p:nvSpPr>
        <p:spPr>
          <a:xfrm>
            <a:off x="909449" y="1980650"/>
            <a:ext cx="3945600" cy="593100"/>
          </a:xfrm>
          <a:prstGeom prst="roundRect">
            <a:avLst>
              <a:gd name="adj" fmla="val 16667"/>
            </a:avLst>
          </a:prstGeom>
          <a:solidFill>
            <a:srgbClr val="2C355F"/>
          </a:solidFill>
          <a:ln>
            <a:noFill/>
          </a:ln>
        </p:spPr>
        <p:txBody>
          <a:bodyPr spcFirstLastPara="1" wrap="square" lIns="91425" tIns="45700" rIns="91425" bIns="45700" anchor="ctr" anchorCtr="0">
            <a:noAutofit/>
          </a:bodyPr>
          <a:lstStyle/>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FFFFFF"/>
                </a:solidFill>
                <a:latin typeface="Calibri"/>
                <a:ea typeface="Calibri"/>
                <a:cs typeface="Calibri"/>
                <a:sym typeface="Calibri"/>
              </a:rPr>
              <a:t>Informasi apa yang dibutuhkan oleh pelanggan Anda?</a:t>
            </a:r>
            <a:endParaRPr sz="1400" b="0" i="0" u="none" strike="noStrike" cap="none">
              <a:solidFill>
                <a:srgbClr val="FFFFFF"/>
              </a:solidFill>
              <a:latin typeface="Calibri"/>
              <a:ea typeface="Calibri"/>
              <a:cs typeface="Calibri"/>
              <a:sym typeface="Calibri"/>
            </a:endParaRPr>
          </a:p>
        </p:txBody>
      </p:sp>
      <p:sp>
        <p:nvSpPr>
          <p:cNvPr id="699" name="Google Shape;699;p10"/>
          <p:cNvSpPr/>
          <p:nvPr/>
        </p:nvSpPr>
        <p:spPr>
          <a:xfrm>
            <a:off x="704701" y="1588600"/>
            <a:ext cx="10719832" cy="37164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Berikut adalah cara mengelola informasi agar bernilai:</a:t>
            </a:r>
            <a:endParaRPr sz="1400" b="0" i="0" u="none" strike="noStrike" cap="none">
              <a:solidFill>
                <a:srgbClr val="000000"/>
              </a:solidFill>
              <a:latin typeface="Calibri"/>
              <a:ea typeface="Calibri"/>
              <a:cs typeface="Calibri"/>
              <a:sym typeface="Calibri"/>
            </a:endParaRPr>
          </a:p>
        </p:txBody>
      </p:sp>
      <p:sp>
        <p:nvSpPr>
          <p:cNvPr id="700" name="Google Shape;700;p10"/>
          <p:cNvSpPr/>
          <p:nvPr/>
        </p:nvSpPr>
        <p:spPr>
          <a:xfrm>
            <a:off x="4769204" y="1923538"/>
            <a:ext cx="6402327" cy="69904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Jadi Anda harus memahami setiap orang yang berkepentingan sebagai pelanggan, dan jenis informasi seperti apa yang dibutuhkan oleh orang-orang tersebut.</a:t>
            </a:r>
            <a:endParaRPr sz="1400" b="0" i="0" u="none" strike="noStrike" cap="none">
              <a:solidFill>
                <a:srgbClr val="000000"/>
              </a:solidFill>
              <a:latin typeface="Calibri"/>
              <a:ea typeface="Calibri"/>
              <a:cs typeface="Calibri"/>
              <a:sym typeface="Calibri"/>
            </a:endParaRPr>
          </a:p>
        </p:txBody>
      </p:sp>
      <p:sp>
        <p:nvSpPr>
          <p:cNvPr id="701" name="Google Shape;701;p10"/>
          <p:cNvSpPr/>
          <p:nvPr/>
        </p:nvSpPr>
        <p:spPr>
          <a:xfrm>
            <a:off x="704700" y="1980650"/>
            <a:ext cx="382800" cy="360000"/>
          </a:xfrm>
          <a:prstGeom prst="ellipse">
            <a:avLst/>
          </a:prstGeom>
          <a:solidFill>
            <a:schemeClr val="lt1"/>
          </a:solidFill>
          <a:ln w="28575" cap="flat" cmpd="sng">
            <a:solidFill>
              <a:srgbClr val="2C355F"/>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a:t>
            </a:r>
            <a:endParaRPr sz="1400" b="1" i="0" u="none" strike="noStrike" cap="none">
              <a:solidFill>
                <a:schemeClr val="dk1"/>
              </a:solidFill>
              <a:latin typeface="Calibri"/>
              <a:ea typeface="Calibri"/>
              <a:cs typeface="Calibri"/>
              <a:sym typeface="Calibri"/>
            </a:endParaRPr>
          </a:p>
        </p:txBody>
      </p:sp>
      <p:sp>
        <p:nvSpPr>
          <p:cNvPr id="702" name="Google Shape;702;p10"/>
          <p:cNvSpPr/>
          <p:nvPr/>
        </p:nvSpPr>
        <p:spPr>
          <a:xfrm>
            <a:off x="909449" y="2895596"/>
            <a:ext cx="3945600" cy="593100"/>
          </a:xfrm>
          <a:prstGeom prst="roundRect">
            <a:avLst>
              <a:gd name="adj" fmla="val 16667"/>
            </a:avLst>
          </a:prstGeom>
          <a:solidFill>
            <a:srgbClr val="2C355F"/>
          </a:solidFill>
          <a:ln>
            <a:noFill/>
          </a:ln>
        </p:spPr>
        <p:txBody>
          <a:bodyPr spcFirstLastPara="1" wrap="square" lIns="91425" tIns="45700" rIns="91425" bIns="45700" anchor="ctr" anchorCtr="0">
            <a:noAutofit/>
          </a:bodyPr>
          <a:lstStyle/>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FFFFFF"/>
                </a:solidFill>
                <a:latin typeface="Calibri"/>
                <a:ea typeface="Calibri"/>
                <a:cs typeface="Calibri"/>
                <a:sym typeface="Calibri"/>
              </a:rPr>
              <a:t>Bagaimana cara yang mereka inginkan untuk mendapat informasi?</a:t>
            </a:r>
            <a:endParaRPr sz="1400" b="0" i="0" u="none" strike="noStrike" cap="none">
              <a:solidFill>
                <a:srgbClr val="FFFFFF"/>
              </a:solidFill>
              <a:latin typeface="Calibri"/>
              <a:ea typeface="Calibri"/>
              <a:cs typeface="Calibri"/>
              <a:sym typeface="Calibri"/>
            </a:endParaRPr>
          </a:p>
        </p:txBody>
      </p:sp>
      <p:sp>
        <p:nvSpPr>
          <p:cNvPr id="703" name="Google Shape;703;p10"/>
          <p:cNvSpPr/>
          <p:nvPr/>
        </p:nvSpPr>
        <p:spPr>
          <a:xfrm>
            <a:off x="704700" y="2895596"/>
            <a:ext cx="382800" cy="360000"/>
          </a:xfrm>
          <a:prstGeom prst="ellipse">
            <a:avLst/>
          </a:prstGeom>
          <a:solidFill>
            <a:schemeClr val="lt1"/>
          </a:solidFill>
          <a:ln w="28575" cap="flat" cmpd="sng">
            <a:solidFill>
              <a:srgbClr val="2C355F"/>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2</a:t>
            </a:r>
            <a:endParaRPr sz="1400" b="1" i="0" u="none" strike="noStrike" cap="none">
              <a:solidFill>
                <a:schemeClr val="dk1"/>
              </a:solidFill>
              <a:latin typeface="Calibri"/>
              <a:ea typeface="Calibri"/>
              <a:cs typeface="Calibri"/>
              <a:sym typeface="Calibri"/>
            </a:endParaRPr>
          </a:p>
        </p:txBody>
      </p:sp>
      <p:sp>
        <p:nvSpPr>
          <p:cNvPr id="704" name="Google Shape;704;p10"/>
          <p:cNvSpPr/>
          <p:nvPr/>
        </p:nvSpPr>
        <p:spPr>
          <a:xfrm>
            <a:off x="909449" y="4164502"/>
            <a:ext cx="3945600" cy="593100"/>
          </a:xfrm>
          <a:prstGeom prst="roundRect">
            <a:avLst>
              <a:gd name="adj" fmla="val 16667"/>
            </a:avLst>
          </a:prstGeom>
          <a:solidFill>
            <a:srgbClr val="2C355F"/>
          </a:solidFill>
          <a:ln>
            <a:noFill/>
          </a:ln>
        </p:spPr>
        <p:txBody>
          <a:bodyPr spcFirstLastPara="1" wrap="square" lIns="91425" tIns="45700" rIns="91425" bIns="45700" anchor="ctr" anchorCtr="0">
            <a:noAutofit/>
          </a:bodyPr>
          <a:lstStyle/>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FFFFFF"/>
                </a:solidFill>
                <a:latin typeface="Calibri"/>
                <a:ea typeface="Calibri"/>
                <a:cs typeface="Calibri"/>
                <a:sym typeface="Calibri"/>
              </a:rPr>
              <a:t>Bagaimana mereka menggunakan informasi tersebut?</a:t>
            </a:r>
            <a:endParaRPr sz="1400" b="0" i="0" u="none" strike="noStrike" cap="none">
              <a:solidFill>
                <a:srgbClr val="FFFFFF"/>
              </a:solidFill>
              <a:latin typeface="Calibri"/>
              <a:ea typeface="Calibri"/>
              <a:cs typeface="Calibri"/>
              <a:sym typeface="Calibri"/>
            </a:endParaRPr>
          </a:p>
        </p:txBody>
      </p:sp>
      <p:sp>
        <p:nvSpPr>
          <p:cNvPr id="705" name="Google Shape;705;p10"/>
          <p:cNvSpPr/>
          <p:nvPr/>
        </p:nvSpPr>
        <p:spPr>
          <a:xfrm>
            <a:off x="704700" y="4164503"/>
            <a:ext cx="382800" cy="360000"/>
          </a:xfrm>
          <a:prstGeom prst="ellipse">
            <a:avLst/>
          </a:prstGeom>
          <a:solidFill>
            <a:schemeClr val="lt1"/>
          </a:solidFill>
          <a:ln w="28575" cap="flat" cmpd="sng">
            <a:solidFill>
              <a:srgbClr val="2C355F"/>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3</a:t>
            </a:r>
            <a:endParaRPr sz="1400" b="1" i="0" u="none" strike="noStrike" cap="none">
              <a:solidFill>
                <a:schemeClr val="dk1"/>
              </a:solidFill>
              <a:latin typeface="Calibri"/>
              <a:ea typeface="Calibri"/>
              <a:cs typeface="Calibri"/>
              <a:sym typeface="Calibri"/>
            </a:endParaRPr>
          </a:p>
        </p:txBody>
      </p:sp>
      <p:sp>
        <p:nvSpPr>
          <p:cNvPr id="706" name="Google Shape;706;p10"/>
          <p:cNvSpPr/>
          <p:nvPr/>
        </p:nvSpPr>
        <p:spPr>
          <a:xfrm>
            <a:off x="909449" y="5429049"/>
            <a:ext cx="3945600" cy="900000"/>
          </a:xfrm>
          <a:prstGeom prst="roundRect">
            <a:avLst>
              <a:gd name="adj" fmla="val 16667"/>
            </a:avLst>
          </a:prstGeom>
          <a:solidFill>
            <a:srgbClr val="2C355F"/>
          </a:solidFill>
          <a:ln>
            <a:noFill/>
          </a:ln>
        </p:spPr>
        <p:txBody>
          <a:bodyPr spcFirstLastPara="1" wrap="square" lIns="91425" tIns="45700" rIns="91425" bIns="45700" anchor="ctr" anchorCtr="0">
            <a:noAutofit/>
          </a:bodyPr>
          <a:lstStyle/>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FFFFFF"/>
                </a:solidFill>
                <a:latin typeface="Calibri"/>
                <a:ea typeface="Calibri"/>
                <a:cs typeface="Calibri"/>
                <a:sym typeface="Calibri"/>
              </a:rPr>
              <a:t>Kapan mereka lebih suka (preferensi mereka) untuk menerima informasi tersebut?</a:t>
            </a:r>
            <a:endParaRPr sz="1400" b="0" i="0" u="none" strike="noStrike" cap="none">
              <a:solidFill>
                <a:srgbClr val="FFFFFF"/>
              </a:solidFill>
              <a:latin typeface="Calibri"/>
              <a:ea typeface="Calibri"/>
              <a:cs typeface="Calibri"/>
              <a:sym typeface="Calibri"/>
            </a:endParaRPr>
          </a:p>
        </p:txBody>
      </p:sp>
      <p:sp>
        <p:nvSpPr>
          <p:cNvPr id="707" name="Google Shape;707;p10"/>
          <p:cNvSpPr/>
          <p:nvPr/>
        </p:nvSpPr>
        <p:spPr>
          <a:xfrm>
            <a:off x="704700" y="5429050"/>
            <a:ext cx="382800" cy="360000"/>
          </a:xfrm>
          <a:prstGeom prst="ellipse">
            <a:avLst/>
          </a:prstGeom>
          <a:solidFill>
            <a:schemeClr val="lt1"/>
          </a:solidFill>
          <a:ln w="28575" cap="flat" cmpd="sng">
            <a:solidFill>
              <a:srgbClr val="2C355F"/>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4</a:t>
            </a:r>
            <a:endParaRPr sz="1400" b="1" i="0" u="none" strike="noStrike" cap="none">
              <a:solidFill>
                <a:schemeClr val="dk1"/>
              </a:solidFill>
              <a:latin typeface="Calibri"/>
              <a:ea typeface="Calibri"/>
              <a:cs typeface="Calibri"/>
              <a:sym typeface="Calibri"/>
            </a:endParaRPr>
          </a:p>
        </p:txBody>
      </p:sp>
      <p:sp>
        <p:nvSpPr>
          <p:cNvPr id="708" name="Google Shape;708;p10"/>
          <p:cNvSpPr/>
          <p:nvPr/>
        </p:nvSpPr>
        <p:spPr>
          <a:xfrm>
            <a:off x="4769203" y="2858188"/>
            <a:ext cx="6402327" cy="107069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Beberapa orang ingin informasi disampaikan secara tertulis sehingga mereka dapat mempelajari kembali di waktu luang. Namun, ada juga yang lebih menyukai jika informasi tersebut dapat disampaikan melalui demonstrasi atau pembuktian, spesifikasi teknis dan hasil tes.</a:t>
            </a:r>
            <a:endParaRPr sz="1400" b="0" i="0" u="none" strike="noStrike" cap="none">
              <a:solidFill>
                <a:srgbClr val="000000"/>
              </a:solidFill>
              <a:latin typeface="Calibri"/>
              <a:ea typeface="Calibri"/>
              <a:cs typeface="Calibri"/>
              <a:sym typeface="Calibri"/>
            </a:endParaRPr>
          </a:p>
        </p:txBody>
      </p:sp>
      <p:sp>
        <p:nvSpPr>
          <p:cNvPr id="709" name="Google Shape;709;p10"/>
          <p:cNvSpPr/>
          <p:nvPr/>
        </p:nvSpPr>
        <p:spPr>
          <a:xfrm>
            <a:off x="4769201" y="4143621"/>
            <a:ext cx="6402327" cy="107069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Informasi yang akan Anda berikan kepada pelanggan (dan juga bentuknya) tergantung pada bagaimana mereka akan menggunakannya. Setelah Anda tahu bagaimana pelanggan akan menggunakan informasi tersebut, Anda akan menyesuaikan kebutuhan pelanggan.</a:t>
            </a:r>
            <a:endParaRPr sz="1400" b="0" i="0" u="none" strike="noStrike" cap="none">
              <a:solidFill>
                <a:srgbClr val="000000"/>
              </a:solidFill>
              <a:latin typeface="Calibri"/>
              <a:ea typeface="Calibri"/>
              <a:cs typeface="Calibri"/>
              <a:sym typeface="Calibri"/>
            </a:endParaRPr>
          </a:p>
        </p:txBody>
      </p:sp>
      <p:sp>
        <p:nvSpPr>
          <p:cNvPr id="710" name="Google Shape;710;p10"/>
          <p:cNvSpPr/>
          <p:nvPr/>
        </p:nvSpPr>
        <p:spPr>
          <a:xfrm>
            <a:off x="4769200" y="5353954"/>
            <a:ext cx="6402327" cy="107069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176212"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Tingkat pemahaman Anda terhadap cara kerja setiap orang (termasuk tingkat stres pekerjaan), dan tingkat kepadatan informasi dari pekerjaannya akan menentukan kapan saat yang paling baik untuk menyampaikan informasi.</a:t>
            </a:r>
            <a:endParaRPr sz="1400" b="0" i="0" u="none" strike="noStrike" cap="none">
              <a:solidFill>
                <a:srgbClr val="000000"/>
              </a:solidFill>
              <a:latin typeface="Calibri"/>
              <a:ea typeface="Calibri"/>
              <a:cs typeface="Calibri"/>
              <a:sym typeface="Calibri"/>
            </a:endParaRPr>
          </a:p>
        </p:txBody>
      </p:sp>
      <p:sp>
        <p:nvSpPr>
          <p:cNvPr id="711" name="Google Shape;711;p10"/>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000"/>
              <a:buFont typeface="Calibri"/>
              <a:buNone/>
            </a:pPr>
            <a:r>
              <a:rPr lang="en-US" sz="1200" b="0" i="1" u="none" strike="noStrike" cap="none">
                <a:solidFill>
                  <a:schemeClr val="lt1"/>
                </a:solidFill>
                <a:latin typeface="Calibri"/>
                <a:ea typeface="Calibri"/>
                <a:cs typeface="Calibri"/>
                <a:sym typeface="Calibri"/>
              </a:rPr>
              <a:t>Managing Relationship With Key Account &gt; </a:t>
            </a:r>
            <a:r>
              <a:rPr lang="en-US" sz="1200" b="1" i="1" u="none" strike="noStrike" cap="none">
                <a:solidFill>
                  <a:schemeClr val="lt1"/>
                </a:solidFill>
                <a:latin typeface="Calibri"/>
                <a:ea typeface="Calibri"/>
                <a:cs typeface="Calibri"/>
                <a:sym typeface="Calibri"/>
              </a:rPr>
              <a:t>Managing Information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2884bd4694d_0_544"/>
          <p:cNvSpPr txBox="1"/>
          <p:nvPr/>
        </p:nvSpPr>
        <p:spPr>
          <a:xfrm>
            <a:off x="897275" y="1371975"/>
            <a:ext cx="10563300" cy="1770000"/>
          </a:xfrm>
          <a:prstGeom prst="rect">
            <a:avLst/>
          </a:prstGeom>
          <a:noFill/>
          <a:ln>
            <a:noFill/>
          </a:ln>
        </p:spPr>
        <p:txBody>
          <a:bodyPr spcFirstLastPara="1" wrap="square" lIns="91425" tIns="45700" rIns="91425" bIns="45700" anchor="t" anchorCtr="0">
            <a:spAutoFit/>
          </a:bodyPr>
          <a:lstStyle/>
          <a:p>
            <a:pPr marL="0" marR="0" lvl="1" indent="0" algn="just" rtl="0">
              <a:lnSpc>
                <a:spcPct val="150000"/>
              </a:lnSpc>
              <a:spcBef>
                <a:spcPts val="0"/>
              </a:spcBef>
              <a:spcAft>
                <a:spcPts val="0"/>
              </a:spcAft>
              <a:buClr>
                <a:srgbClr val="000000"/>
              </a:buClr>
              <a:buSzPts val="1800"/>
              <a:buFont typeface="Arial"/>
              <a:buNone/>
            </a:pPr>
            <a:r>
              <a:rPr lang="en-US" sz="1800" b="1">
                <a:latin typeface="Calibri"/>
                <a:ea typeface="Calibri"/>
                <a:cs typeface="Calibri"/>
                <a:sym typeface="Calibri"/>
              </a:rPr>
              <a:t>Jelaskan manfaat utama dari memahami kebutuhan dan karakteristik setiap akun dalam </a:t>
            </a:r>
            <a:r>
              <a:rPr lang="en-US" sz="1800" b="1" i="1">
                <a:latin typeface="Calibri"/>
                <a:ea typeface="Calibri"/>
                <a:cs typeface="Calibri"/>
                <a:sym typeface="Calibri"/>
              </a:rPr>
              <a:t>account segmentation.</a:t>
            </a:r>
            <a:endParaRPr sz="1800" b="1" i="1">
              <a:latin typeface="Calibri"/>
              <a:ea typeface="Calibri"/>
              <a:cs typeface="Calibri"/>
              <a:sym typeface="Calibri"/>
            </a:endParaRPr>
          </a:p>
          <a:p>
            <a:pPr marL="0" marR="0" lvl="1" indent="0" algn="just" rtl="0">
              <a:lnSpc>
                <a:spcPct val="150000"/>
              </a:lnSpc>
              <a:spcBef>
                <a:spcPts val="0"/>
              </a:spcBef>
              <a:spcAft>
                <a:spcPts val="0"/>
              </a:spcAft>
              <a:buClr>
                <a:srgbClr val="000000"/>
              </a:buClr>
              <a:buSzPts val="1800"/>
              <a:buFont typeface="Arial"/>
              <a:buNone/>
            </a:pPr>
            <a:endParaRPr sz="1000" b="1" i="1">
              <a:latin typeface="Calibri"/>
              <a:ea typeface="Calibri"/>
              <a:cs typeface="Calibri"/>
              <a:sym typeface="Calibri"/>
            </a:endParaRPr>
          </a:p>
          <a:p>
            <a:pPr marL="0" marR="0" lvl="0" indent="0" algn="just" rtl="0">
              <a:lnSpc>
                <a:spcPct val="150000"/>
              </a:lnSpc>
              <a:spcBef>
                <a:spcPts val="0"/>
              </a:spcBef>
              <a:spcAft>
                <a:spcPts val="0"/>
              </a:spcAft>
              <a:buClr>
                <a:schemeClr val="dk1"/>
              </a:buClr>
              <a:buSzPts val="1100"/>
              <a:buFont typeface="Arial"/>
              <a:buNone/>
            </a:pPr>
            <a:r>
              <a:rPr lang="en-US" sz="1600" b="0" i="0" u="none" strike="noStrike" cap="none">
                <a:solidFill>
                  <a:schemeClr val="dk1"/>
                </a:solidFill>
                <a:latin typeface="Calibri"/>
                <a:ea typeface="Calibri"/>
                <a:cs typeface="Calibri"/>
                <a:sym typeface="Calibri"/>
              </a:rPr>
              <a:t>Poin pembahasan yang perlu muncul dalam jawaban peserta:</a:t>
            </a:r>
            <a:endParaRPr sz="1600" b="0" i="0"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US" sz="1600" b="0" i="0" u="none" strike="noStrike" cap="none">
                <a:solidFill>
                  <a:schemeClr val="dk1"/>
                </a:solidFill>
                <a:latin typeface="Calibri"/>
                <a:ea typeface="Calibri"/>
                <a:cs typeface="Calibri"/>
                <a:sym typeface="Calibri"/>
              </a:rPr>
              <a:t>Menjelaskan </a:t>
            </a:r>
            <a:r>
              <a:rPr lang="en-US" sz="1600">
                <a:solidFill>
                  <a:schemeClr val="dk1"/>
                </a:solidFill>
                <a:latin typeface="Calibri"/>
                <a:ea typeface="Calibri"/>
                <a:cs typeface="Calibri"/>
                <a:sym typeface="Calibri"/>
              </a:rPr>
              <a:t>karakteristik setiap </a:t>
            </a:r>
            <a:r>
              <a:rPr lang="en-US" sz="1600" i="1">
                <a:solidFill>
                  <a:schemeClr val="dk1"/>
                </a:solidFill>
                <a:latin typeface="Calibri"/>
                <a:ea typeface="Calibri"/>
                <a:cs typeface="Calibri"/>
                <a:sym typeface="Calibri"/>
              </a:rPr>
              <a:t>account segmentation </a:t>
            </a:r>
            <a:r>
              <a:rPr lang="en-US" sz="1600">
                <a:solidFill>
                  <a:schemeClr val="dk1"/>
                </a:solidFill>
                <a:latin typeface="Calibri"/>
                <a:ea typeface="Calibri"/>
                <a:cs typeface="Calibri"/>
                <a:sym typeface="Calibri"/>
              </a:rPr>
              <a:t>dan menjelaskan manfaat utamanya.</a:t>
            </a:r>
            <a:endParaRPr sz="1600" b="0" u="none" strike="noStrike" cap="none">
              <a:solidFill>
                <a:schemeClr val="dk1"/>
              </a:solidFill>
              <a:latin typeface="Calibri"/>
              <a:ea typeface="Calibri"/>
              <a:cs typeface="Calibri"/>
              <a:sym typeface="Calibri"/>
            </a:endParaRPr>
          </a:p>
        </p:txBody>
      </p:sp>
      <p:sp>
        <p:nvSpPr>
          <p:cNvPr id="717" name="Google Shape;717;g2884bd4694d_0_544"/>
          <p:cNvSpPr txBox="1">
            <a:spLocks noGrp="1"/>
          </p:cNvSpPr>
          <p:nvPr>
            <p:ph type="title"/>
          </p:nvPr>
        </p:nvSpPr>
        <p:spPr>
          <a:xfrm>
            <a:off x="811474" y="586290"/>
            <a:ext cx="10725300" cy="686700"/>
          </a:xfrm>
          <a:prstGeom prst="rect">
            <a:avLst/>
          </a:prstGeom>
          <a:noFill/>
          <a:ln>
            <a:noFill/>
          </a:ln>
        </p:spPr>
        <p:txBody>
          <a:bodyPr spcFirstLastPara="1" wrap="square" lIns="91425" tIns="45700" rIns="91425" bIns="45700" anchor="b" anchorCtr="0">
            <a:noAutofit/>
          </a:bodyPr>
          <a:lstStyle/>
          <a:p>
            <a:pPr marL="87312" marR="0" lvl="0" indent="0" algn="just" rtl="0">
              <a:lnSpc>
                <a:spcPct val="100000"/>
              </a:lnSpc>
              <a:spcBef>
                <a:spcPts val="0"/>
              </a:spcBef>
              <a:spcAft>
                <a:spcPts val="0"/>
              </a:spcAft>
              <a:buClr>
                <a:schemeClr val="dk1"/>
              </a:buClr>
              <a:buSzPts val="2800"/>
              <a:buNone/>
            </a:pPr>
            <a:r>
              <a:rPr lang="en-US" i="1">
                <a:latin typeface="Calibri"/>
                <a:ea typeface="Calibri"/>
                <a:cs typeface="Calibri"/>
                <a:sym typeface="Calibri"/>
              </a:rPr>
              <a:t>Exercise</a:t>
            </a:r>
            <a:endParaRPr b="1" i="1">
              <a:solidFill>
                <a:schemeClr val="dk1"/>
              </a:solidFill>
              <a:latin typeface="Calibri"/>
              <a:ea typeface="Calibri"/>
              <a:cs typeface="Calibri"/>
              <a:sym typeface="Calibri"/>
            </a:endParaRPr>
          </a:p>
        </p:txBody>
      </p:sp>
      <p:pic>
        <p:nvPicPr>
          <p:cNvPr id="718" name="Google Shape;718;g2884bd4694d_0_544" descr="A person and person shaking hands&#10;&#10;Description automatically generated"/>
          <p:cNvPicPr preferRelativeResize="0"/>
          <p:nvPr/>
        </p:nvPicPr>
        <p:blipFill rotWithShape="1">
          <a:blip r:embed="rId3">
            <a:alphaModFix/>
          </a:blip>
          <a:srcRect/>
          <a:stretch/>
        </p:blipFill>
        <p:spPr>
          <a:xfrm>
            <a:off x="3655312" y="2441274"/>
            <a:ext cx="4885225" cy="4885250"/>
          </a:xfrm>
          <a:prstGeom prst="rect">
            <a:avLst/>
          </a:prstGeom>
          <a:noFill/>
          <a:ln>
            <a:noFill/>
          </a:ln>
        </p:spPr>
      </p:pic>
      <p:sp>
        <p:nvSpPr>
          <p:cNvPr id="719" name="Google Shape;719;g2884bd4694d_0_544"/>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a:t>
            </a:r>
            <a:r>
              <a:rPr lang="en-US" sz="1200" b="1" i="1">
                <a:solidFill>
                  <a:schemeClr val="lt1"/>
                </a:solidFill>
                <a:latin typeface="Calibri"/>
                <a:ea typeface="Calibri"/>
                <a:cs typeface="Calibri"/>
                <a:sym typeface="Calibri"/>
              </a:rPr>
              <a:t>Managing Information</a:t>
            </a:r>
            <a:endParaRPr sz="1200" i="1">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3"/>
        <p:cNvGrpSpPr/>
        <p:nvPr/>
      </p:nvGrpSpPr>
      <p:grpSpPr>
        <a:xfrm>
          <a:off x="0" y="0"/>
          <a:ext cx="0" cy="0"/>
          <a:chOff x="0" y="0"/>
          <a:chExt cx="0" cy="0"/>
        </a:xfrm>
      </p:grpSpPr>
      <p:pic>
        <p:nvPicPr>
          <p:cNvPr id="724" name="Google Shape;724;g2884bd4694d_0_352" descr="A group of people posing for the camera&#10;&#10;Description automatically generated with medium confidence"/>
          <p:cNvPicPr preferRelativeResize="0"/>
          <p:nvPr/>
        </p:nvPicPr>
        <p:blipFill rotWithShape="1">
          <a:blip r:embed="rId3">
            <a:alphaModFix/>
          </a:blip>
          <a:srcRect/>
          <a:stretch/>
        </p:blipFill>
        <p:spPr>
          <a:xfrm>
            <a:off x="6940123" y="317421"/>
            <a:ext cx="3693695" cy="3693695"/>
          </a:xfrm>
          <a:prstGeom prst="rect">
            <a:avLst/>
          </a:prstGeom>
          <a:noFill/>
          <a:ln>
            <a:noFill/>
          </a:ln>
        </p:spPr>
      </p:pic>
      <p:pic>
        <p:nvPicPr>
          <p:cNvPr id="725" name="Google Shape;725;g2884bd4694d_0_352" descr="A picture containing graphical user interface&#10;&#10;Description automatically generated"/>
          <p:cNvPicPr preferRelativeResize="0"/>
          <p:nvPr/>
        </p:nvPicPr>
        <p:blipFill rotWithShape="1">
          <a:blip r:embed="rId4">
            <a:alphaModFix/>
          </a:blip>
          <a:srcRect/>
          <a:stretch/>
        </p:blipFill>
        <p:spPr>
          <a:xfrm>
            <a:off x="2189470" y="618072"/>
            <a:ext cx="3092395" cy="3092395"/>
          </a:xfrm>
          <a:prstGeom prst="rect">
            <a:avLst/>
          </a:prstGeom>
          <a:noFill/>
          <a:ln>
            <a:noFill/>
          </a:ln>
        </p:spPr>
      </p:pic>
      <p:sp>
        <p:nvSpPr>
          <p:cNvPr id="726" name="Google Shape;726;g2884bd4694d_0_352"/>
          <p:cNvSpPr txBox="1"/>
          <p:nvPr/>
        </p:nvSpPr>
        <p:spPr>
          <a:xfrm>
            <a:off x="6324125" y="4233825"/>
            <a:ext cx="5094300" cy="2216400"/>
          </a:xfrm>
          <a:prstGeom prst="rect">
            <a:avLst/>
          </a:prstGeom>
          <a:noFill/>
          <a:ln>
            <a:noFill/>
          </a:ln>
        </p:spPr>
        <p:txBody>
          <a:bodyPr spcFirstLastPara="1" wrap="square" lIns="121900" tIns="60925" rIns="121900" bIns="609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600" b="0" i="0" u="none" strike="noStrike" cap="none">
                <a:solidFill>
                  <a:srgbClr val="000000"/>
                </a:solidFill>
                <a:latin typeface="Calibri"/>
                <a:ea typeface="Calibri"/>
                <a:cs typeface="Calibri"/>
                <a:sym typeface="Calibri"/>
              </a:rPr>
              <a:t>Kepuasan pelanggan menjadi hal yang penting dalam menciptakan tahapan pelanggan yang loyal karena dengan pelanggan yang sudah puas akan memungkinkan perusahaan mendapatkan pelanggan yang loyal.</a:t>
            </a:r>
            <a:endParaRPr sz="1600" b="0" i="0" u="none" strike="noStrike" cap="none">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chemeClr val="dk1"/>
              </a:buClr>
              <a:buSzPts val="1100"/>
              <a:buFont typeface="Arial"/>
              <a:buNone/>
            </a:pPr>
            <a:endParaRPr sz="1600" b="0" i="0" u="none" strike="noStrike" cap="none">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p:txBody>
      </p:sp>
      <p:sp>
        <p:nvSpPr>
          <p:cNvPr id="727" name="Google Shape;727;g2884bd4694d_0_352"/>
          <p:cNvSpPr/>
          <p:nvPr/>
        </p:nvSpPr>
        <p:spPr>
          <a:xfrm>
            <a:off x="773675" y="3064425"/>
            <a:ext cx="10911000" cy="759600"/>
          </a:xfrm>
          <a:prstGeom prst="roundRect">
            <a:avLst>
              <a:gd name="adj" fmla="val 50000"/>
            </a:avLst>
          </a:prstGeom>
          <a:solidFill>
            <a:srgbClr val="1F295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28" name="Google Shape;728;g2884bd4694d_0_352"/>
          <p:cNvSpPr txBox="1"/>
          <p:nvPr/>
        </p:nvSpPr>
        <p:spPr>
          <a:xfrm>
            <a:off x="1875477" y="3244339"/>
            <a:ext cx="3392400" cy="369300"/>
          </a:xfrm>
          <a:prstGeom prst="rect">
            <a:avLst/>
          </a:prstGeom>
          <a:solidFill>
            <a:srgbClr val="1F2952"/>
          </a:solid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600" b="1" i="1" u="none" strike="noStrike" cap="none">
                <a:solidFill>
                  <a:srgbClr val="FFFFFF"/>
                </a:solidFill>
                <a:latin typeface="Calibri"/>
                <a:ea typeface="Calibri"/>
                <a:cs typeface="Calibri"/>
                <a:sym typeface="Calibri"/>
              </a:rPr>
              <a:t>Managing Information</a:t>
            </a:r>
            <a:endParaRPr sz="1600" b="1" i="1" u="none" strike="noStrike" cap="none">
              <a:solidFill>
                <a:srgbClr val="FFFFFF"/>
              </a:solidFill>
              <a:latin typeface="Calibri"/>
              <a:ea typeface="Calibri"/>
              <a:cs typeface="Calibri"/>
              <a:sym typeface="Calibri"/>
            </a:endParaRPr>
          </a:p>
        </p:txBody>
      </p:sp>
      <p:sp>
        <p:nvSpPr>
          <p:cNvPr id="729" name="Google Shape;729;g2884bd4694d_0_352"/>
          <p:cNvSpPr txBox="1"/>
          <p:nvPr/>
        </p:nvSpPr>
        <p:spPr>
          <a:xfrm>
            <a:off x="6467650" y="3259575"/>
            <a:ext cx="4628100" cy="369300"/>
          </a:xfrm>
          <a:prstGeom prst="rect">
            <a:avLst/>
          </a:prstGeom>
          <a:solidFill>
            <a:srgbClr val="1F2952"/>
          </a:solid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600" b="1" i="1" u="none" strike="noStrike" cap="none">
                <a:solidFill>
                  <a:srgbClr val="FFFFFF"/>
                </a:solidFill>
                <a:latin typeface="Calibri"/>
                <a:ea typeface="Calibri"/>
                <a:cs typeface="Calibri"/>
                <a:sym typeface="Calibri"/>
              </a:rPr>
              <a:t>Managing Customer Satisfaction</a:t>
            </a:r>
            <a:endParaRPr sz="1600" b="1" i="1" u="none" strike="noStrike" cap="none">
              <a:solidFill>
                <a:srgbClr val="FFFFFF"/>
              </a:solidFill>
              <a:latin typeface="Calibri"/>
              <a:ea typeface="Calibri"/>
              <a:cs typeface="Calibri"/>
              <a:sym typeface="Calibri"/>
            </a:endParaRPr>
          </a:p>
        </p:txBody>
      </p:sp>
      <p:sp>
        <p:nvSpPr>
          <p:cNvPr id="730" name="Google Shape;730;g2884bd4694d_0_352"/>
          <p:cNvSpPr/>
          <p:nvPr/>
        </p:nvSpPr>
        <p:spPr>
          <a:xfrm rot="-2700000">
            <a:off x="3338531" y="3581578"/>
            <a:ext cx="466266" cy="466266"/>
          </a:xfrm>
          <a:prstGeom prst="rtTriangle">
            <a:avLst/>
          </a:prstGeom>
          <a:solidFill>
            <a:srgbClr val="1F295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31" name="Google Shape;731;g2884bd4694d_0_352"/>
          <p:cNvSpPr/>
          <p:nvPr/>
        </p:nvSpPr>
        <p:spPr>
          <a:xfrm rot="-2700000">
            <a:off x="8695641" y="3581578"/>
            <a:ext cx="466266" cy="466266"/>
          </a:xfrm>
          <a:prstGeom prst="rtTriangle">
            <a:avLst/>
          </a:prstGeom>
          <a:solidFill>
            <a:srgbClr val="1F295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732" name="Google Shape;732;g2884bd4694d_0_352"/>
          <p:cNvCxnSpPr/>
          <p:nvPr/>
        </p:nvCxnSpPr>
        <p:spPr>
          <a:xfrm>
            <a:off x="6077564" y="3071981"/>
            <a:ext cx="0" cy="752100"/>
          </a:xfrm>
          <a:prstGeom prst="straightConnector1">
            <a:avLst/>
          </a:prstGeom>
          <a:noFill/>
          <a:ln w="9525" cap="flat" cmpd="sng">
            <a:solidFill>
              <a:schemeClr val="lt1"/>
            </a:solidFill>
            <a:prstDash val="solid"/>
            <a:round/>
            <a:headEnd type="none" w="sm" len="sm"/>
            <a:tailEnd type="none" w="sm" len="sm"/>
          </a:ln>
        </p:spPr>
      </p:cxnSp>
      <p:sp>
        <p:nvSpPr>
          <p:cNvPr id="733" name="Google Shape;733;g2884bd4694d_0_352"/>
          <p:cNvSpPr txBox="1"/>
          <p:nvPr/>
        </p:nvSpPr>
        <p:spPr>
          <a:xfrm>
            <a:off x="1130100" y="4241400"/>
            <a:ext cx="4882800" cy="2216400"/>
          </a:xfrm>
          <a:prstGeom prst="rect">
            <a:avLst/>
          </a:prstGeom>
          <a:noFill/>
          <a:ln>
            <a:noFill/>
          </a:ln>
        </p:spPr>
        <p:txBody>
          <a:bodyPr spcFirstLastPara="1" wrap="square" lIns="121900" tIns="60925" rIns="121900" bIns="609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600" b="0" i="0" u="none" strike="noStrike" cap="none">
                <a:solidFill>
                  <a:srgbClr val="000000"/>
                </a:solidFill>
                <a:latin typeface="Calibri"/>
                <a:ea typeface="Calibri"/>
                <a:cs typeface="Calibri"/>
                <a:sym typeface="Calibri"/>
              </a:rPr>
              <a:t>Mengelola hubungan pelanggan perlu dilakukan pada account-account yang dimiliki perusahaan mulai dari tahapan akuisisi (get) hingga memelihara account tersebut (keep and grow). Manajemen informasi sangat penting dilakukan untuk memiliki pemahaman yang baik antara perusahaan dan pelanggan.</a:t>
            </a:r>
            <a:endParaRPr sz="1600" b="0" i="0" u="none" strike="noStrike" cap="none">
              <a:solidFill>
                <a:srgbClr val="000000"/>
              </a:solidFill>
              <a:latin typeface="Calibri"/>
              <a:ea typeface="Calibri"/>
              <a:cs typeface="Calibri"/>
              <a:sym typeface="Calibri"/>
            </a:endParaRPr>
          </a:p>
        </p:txBody>
      </p:sp>
      <p:sp>
        <p:nvSpPr>
          <p:cNvPr id="734" name="Google Shape;734;g2884bd4694d_0_352"/>
          <p:cNvSpPr/>
          <p:nvPr/>
        </p:nvSpPr>
        <p:spPr>
          <a:xfrm>
            <a:off x="362700" y="811201"/>
            <a:ext cx="5733300" cy="5639100"/>
          </a:xfrm>
          <a:prstGeom prst="rect">
            <a:avLst/>
          </a:prstGeom>
          <a:solidFill>
            <a:srgbClr val="FFFFFF">
              <a:alpha val="7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35" name="Google Shape;735;g2884bd4694d_0_352"/>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a:t>
            </a:r>
            <a:endParaRPr sz="1200" b="1" i="1" u="none" strike="noStrike" cap="non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9"/>
        <p:cNvGrpSpPr/>
        <p:nvPr/>
      </p:nvGrpSpPr>
      <p:grpSpPr>
        <a:xfrm>
          <a:off x="0" y="0"/>
          <a:ext cx="0" cy="0"/>
          <a:chOff x="0" y="0"/>
          <a:chExt cx="0" cy="0"/>
        </a:xfrm>
      </p:grpSpPr>
      <p:sp>
        <p:nvSpPr>
          <p:cNvPr id="740" name="Google Shape;740;p5"/>
          <p:cNvSpPr txBox="1"/>
          <p:nvPr/>
        </p:nvSpPr>
        <p:spPr>
          <a:xfrm>
            <a:off x="6251000" y="2440172"/>
            <a:ext cx="5624150" cy="1977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2400"/>
              <a:buFont typeface="Quattrocento Sans"/>
              <a:buNone/>
            </a:pPr>
            <a:r>
              <a:rPr lang="en-US" sz="3200" b="1" i="0" u="none" strike="noStrike" cap="none">
                <a:solidFill>
                  <a:srgbClr val="1F2952"/>
                </a:solidFill>
                <a:latin typeface="Calibri"/>
                <a:ea typeface="Calibri"/>
                <a:cs typeface="Calibri"/>
                <a:sym typeface="Calibri"/>
              </a:rPr>
              <a:t>Topik 2 – </a:t>
            </a:r>
            <a:br>
              <a:rPr lang="en-US" sz="3200" b="1" i="0" u="none" strike="noStrike" cap="none">
                <a:solidFill>
                  <a:srgbClr val="1F2952"/>
                </a:solidFill>
                <a:latin typeface="Calibri"/>
                <a:ea typeface="Calibri"/>
                <a:cs typeface="Calibri"/>
                <a:sym typeface="Calibri"/>
              </a:rPr>
            </a:br>
            <a:r>
              <a:rPr lang="en-US" sz="3200" b="1" i="1" u="none" strike="noStrike" cap="none">
                <a:solidFill>
                  <a:srgbClr val="1F2952"/>
                </a:solidFill>
                <a:latin typeface="Calibri"/>
                <a:ea typeface="Calibri"/>
                <a:cs typeface="Calibri"/>
                <a:sym typeface="Calibri"/>
              </a:rPr>
              <a:t>Managing Customer Satisfaction</a:t>
            </a:r>
            <a:endParaRPr sz="3200" b="1" i="1" u="none" strike="noStrike" cap="none">
              <a:solidFill>
                <a:srgbClr val="262626"/>
              </a:solidFill>
              <a:latin typeface="Calibri"/>
              <a:ea typeface="Calibri"/>
              <a:cs typeface="Calibri"/>
              <a:sym typeface="Calibri"/>
            </a:endParaRPr>
          </a:p>
        </p:txBody>
      </p:sp>
      <p:pic>
        <p:nvPicPr>
          <p:cNvPr id="741" name="Google Shape;741;p5" descr="A group of people posing for the camera&#10;&#10;Description automatically generated with medium confidence"/>
          <p:cNvPicPr preferRelativeResize="0"/>
          <p:nvPr/>
        </p:nvPicPr>
        <p:blipFill rotWithShape="1">
          <a:blip r:embed="rId3">
            <a:alphaModFix/>
          </a:blip>
          <a:srcRect/>
          <a:stretch/>
        </p:blipFill>
        <p:spPr>
          <a:xfrm>
            <a:off x="626850" y="616925"/>
            <a:ext cx="5624150" cy="5624150"/>
          </a:xfrm>
          <a:prstGeom prst="rect">
            <a:avLst/>
          </a:prstGeom>
          <a:noFill/>
          <a:ln>
            <a:noFill/>
          </a:ln>
        </p:spPr>
      </p:pic>
      <p:sp>
        <p:nvSpPr>
          <p:cNvPr id="742" name="Google Shape;742;p5"/>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 </a:t>
            </a:r>
            <a:r>
              <a:rPr lang="en-US" sz="1200" b="1" i="1" u="none" strike="noStrike" cap="none">
                <a:solidFill>
                  <a:srgbClr val="FFFFFF"/>
                </a:solidFill>
                <a:latin typeface="Calibri"/>
                <a:ea typeface="Calibri"/>
                <a:cs typeface="Calibri"/>
                <a:sym typeface="Calibri"/>
              </a:rPr>
              <a:t>Managing Customer Satisfaction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1"/>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14</a:t>
            </a:fld>
            <a:endParaRPr/>
          </a:p>
        </p:txBody>
      </p:sp>
      <p:sp>
        <p:nvSpPr>
          <p:cNvPr id="748" name="Google Shape;748;p11"/>
          <p:cNvSpPr txBox="1">
            <a:spLocks noGrp="1"/>
          </p:cNvSpPr>
          <p:nvPr>
            <p:ph type="title"/>
          </p:nvPr>
        </p:nvSpPr>
        <p:spPr>
          <a:xfrm>
            <a:off x="833432" y="1002514"/>
            <a:ext cx="10725160" cy="686584"/>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b="1"/>
              <a:t>Alasan Kepuasan Pelanggan Penting</a:t>
            </a:r>
            <a:endParaRPr b="1"/>
          </a:p>
        </p:txBody>
      </p:sp>
      <p:sp>
        <p:nvSpPr>
          <p:cNvPr id="749" name="Google Shape;749;p11"/>
          <p:cNvSpPr/>
          <p:nvPr/>
        </p:nvSpPr>
        <p:spPr>
          <a:xfrm>
            <a:off x="939775" y="2144725"/>
            <a:ext cx="9699600" cy="62825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Kepuasan pelanggan adalah ukuran bagaimana produk dan layanan yang disediakan oleh perusahaan memenuhi atau melampaui harapan pelanggan.</a:t>
            </a:r>
            <a:endParaRPr sz="1400" b="0" i="0" u="none" strike="noStrike" cap="none">
              <a:solidFill>
                <a:srgbClr val="031F2A"/>
              </a:solidFill>
              <a:latin typeface="Calibri"/>
              <a:ea typeface="Calibri"/>
              <a:cs typeface="Calibri"/>
              <a:sym typeface="Calibri"/>
            </a:endParaRPr>
          </a:p>
        </p:txBody>
      </p:sp>
      <p:sp>
        <p:nvSpPr>
          <p:cNvPr id="750" name="Google Shape;750;p11"/>
          <p:cNvSpPr/>
          <p:nvPr/>
        </p:nvSpPr>
        <p:spPr>
          <a:xfrm>
            <a:off x="939779" y="1723004"/>
            <a:ext cx="3349936"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Definisi Kepuasan Pelanggan</a:t>
            </a:r>
            <a:endParaRPr sz="1400" b="1" i="0" u="none" strike="noStrike" cap="none">
              <a:solidFill>
                <a:srgbClr val="000000"/>
              </a:solidFill>
              <a:latin typeface="Calibri"/>
              <a:ea typeface="Calibri"/>
              <a:cs typeface="Calibri"/>
              <a:sym typeface="Calibri"/>
            </a:endParaRPr>
          </a:p>
        </p:txBody>
      </p:sp>
      <p:sp>
        <p:nvSpPr>
          <p:cNvPr id="751" name="Google Shape;751;p11"/>
          <p:cNvSpPr/>
          <p:nvPr/>
        </p:nvSpPr>
        <p:spPr>
          <a:xfrm>
            <a:off x="939792" y="3098654"/>
            <a:ext cx="2668165"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Pentingnya Kepuasan Pelanggan</a:t>
            </a:r>
            <a:endParaRPr sz="1400" b="1" i="0" u="none" strike="noStrike" cap="none">
              <a:solidFill>
                <a:srgbClr val="000000"/>
              </a:solidFill>
              <a:latin typeface="Calibri"/>
              <a:ea typeface="Calibri"/>
              <a:cs typeface="Calibri"/>
              <a:sym typeface="Calibri"/>
            </a:endParaRPr>
          </a:p>
        </p:txBody>
      </p:sp>
      <p:cxnSp>
        <p:nvCxnSpPr>
          <p:cNvPr id="752" name="Google Shape;752;p11"/>
          <p:cNvCxnSpPr/>
          <p:nvPr/>
        </p:nvCxnSpPr>
        <p:spPr>
          <a:xfrm rot="10800000" flipH="1">
            <a:off x="940691" y="2928322"/>
            <a:ext cx="9704100" cy="7500"/>
          </a:xfrm>
          <a:prstGeom prst="straightConnector1">
            <a:avLst/>
          </a:prstGeom>
          <a:noFill/>
          <a:ln w="19050" cap="flat" cmpd="sng">
            <a:solidFill>
              <a:srgbClr val="134263"/>
            </a:solidFill>
            <a:prstDash val="solid"/>
            <a:miter lim="800000"/>
            <a:headEnd type="none" w="sm" len="sm"/>
            <a:tailEnd type="none" w="sm" len="sm"/>
          </a:ln>
        </p:spPr>
      </p:cxnSp>
      <p:sp>
        <p:nvSpPr>
          <p:cNvPr id="753" name="Google Shape;753;p11"/>
          <p:cNvSpPr/>
          <p:nvPr/>
        </p:nvSpPr>
        <p:spPr>
          <a:xfrm>
            <a:off x="3662675" y="3860150"/>
            <a:ext cx="6912600" cy="585600"/>
          </a:xfrm>
          <a:prstGeom prst="rect">
            <a:avLst/>
          </a:prstGeom>
          <a:noFill/>
          <a:ln w="19050" cap="flat" cmpd="sng">
            <a:solidFill>
              <a:srgbClr val="2C355F"/>
            </a:solidFill>
            <a:prstDash val="solid"/>
            <a:round/>
            <a:headEnd type="none" w="sm" len="sm"/>
            <a:tailEnd type="none" w="sm" len="sm"/>
          </a:ln>
        </p:spPr>
        <p:txBody>
          <a:bodyPr spcFirstLastPara="1" wrap="square" lIns="0" tIns="0" rIns="0" bIns="0" anchor="ctr" anchorCtr="0">
            <a:noAutofit/>
          </a:bodyPr>
          <a:lstStyle/>
          <a:p>
            <a:pPr marL="8890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Mempertahankan pelanggan </a:t>
            </a:r>
            <a:r>
              <a:rPr lang="en-US" sz="1400" b="1" i="0" u="none" strike="noStrike" cap="none">
                <a:solidFill>
                  <a:srgbClr val="134263"/>
                </a:solidFill>
                <a:latin typeface="Calibri"/>
                <a:ea typeface="Calibri"/>
                <a:cs typeface="Calibri"/>
                <a:sym typeface="Calibri"/>
              </a:rPr>
              <a:t>lebih murah </a:t>
            </a:r>
            <a:r>
              <a:rPr lang="en-US" sz="1400" b="0" i="0" u="none" strike="noStrike" cap="none">
                <a:solidFill>
                  <a:srgbClr val="000000"/>
                </a:solidFill>
                <a:latin typeface="Calibri"/>
                <a:ea typeface="Calibri"/>
                <a:cs typeface="Calibri"/>
                <a:sym typeface="Calibri"/>
              </a:rPr>
              <a:t>dari pada mendapatkan yang baru.</a:t>
            </a:r>
            <a:endParaRPr sz="1400" b="0" i="0" u="none" strike="noStrike" cap="none">
              <a:solidFill>
                <a:srgbClr val="000000"/>
              </a:solidFill>
              <a:latin typeface="Calibri"/>
              <a:ea typeface="Calibri"/>
              <a:cs typeface="Calibri"/>
              <a:sym typeface="Calibri"/>
            </a:endParaRPr>
          </a:p>
        </p:txBody>
      </p:sp>
      <p:sp>
        <p:nvSpPr>
          <p:cNvPr id="754" name="Google Shape;754;p11"/>
          <p:cNvSpPr/>
          <p:nvPr/>
        </p:nvSpPr>
        <p:spPr>
          <a:xfrm>
            <a:off x="3662675" y="4570588"/>
            <a:ext cx="6912600" cy="585600"/>
          </a:xfrm>
          <a:prstGeom prst="rect">
            <a:avLst/>
          </a:prstGeom>
          <a:noFill/>
          <a:ln w="19050" cap="flat" cmpd="sng">
            <a:solidFill>
              <a:srgbClr val="2C355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Semakin puas pelanggan, semakin banyak </a:t>
            </a:r>
            <a:r>
              <a:rPr lang="en-US" sz="1400" b="1" i="0" u="none" strike="noStrike" cap="none">
                <a:solidFill>
                  <a:srgbClr val="134263"/>
                </a:solidFill>
                <a:latin typeface="Calibri"/>
                <a:ea typeface="Calibri"/>
                <a:cs typeface="Calibri"/>
                <a:sym typeface="Calibri"/>
              </a:rPr>
              <a:t>keuntungan</a:t>
            </a:r>
            <a:r>
              <a:rPr lang="en-US" sz="1400" b="0" i="0" u="none" strike="noStrike" cap="none">
                <a:solidFill>
                  <a:srgbClr val="000000"/>
                </a:solidFill>
                <a:latin typeface="Calibri"/>
                <a:ea typeface="Calibri"/>
                <a:cs typeface="Calibri"/>
                <a:sym typeface="Calibri"/>
              </a:rPr>
              <a:t> yang didapatkan. </a:t>
            </a:r>
            <a:endParaRPr sz="1400" b="0" i="0" u="none" strike="noStrike" cap="none">
              <a:solidFill>
                <a:srgbClr val="000000"/>
              </a:solidFill>
              <a:latin typeface="Calibri"/>
              <a:ea typeface="Calibri"/>
              <a:cs typeface="Calibri"/>
              <a:sym typeface="Calibri"/>
            </a:endParaRPr>
          </a:p>
        </p:txBody>
      </p:sp>
      <p:sp>
        <p:nvSpPr>
          <p:cNvPr id="755" name="Google Shape;755;p11"/>
          <p:cNvSpPr/>
          <p:nvPr/>
        </p:nvSpPr>
        <p:spPr>
          <a:xfrm>
            <a:off x="3662676" y="5281025"/>
            <a:ext cx="6912600" cy="585600"/>
          </a:xfrm>
          <a:prstGeom prst="rect">
            <a:avLst/>
          </a:prstGeom>
          <a:noFill/>
          <a:ln w="19050" cap="flat" cmpd="sng">
            <a:solidFill>
              <a:srgbClr val="2C355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Kepuasan pelanggan adalah </a:t>
            </a:r>
            <a:r>
              <a:rPr lang="en-US" sz="1400" b="1" i="0" u="none" strike="noStrike" cap="none">
                <a:solidFill>
                  <a:srgbClr val="134263"/>
                </a:solidFill>
                <a:latin typeface="Calibri"/>
                <a:ea typeface="Calibri"/>
                <a:cs typeface="Calibri"/>
                <a:sym typeface="Calibri"/>
              </a:rPr>
              <a:t>kunci operasional </a:t>
            </a:r>
            <a:r>
              <a:rPr lang="en-US" sz="1400" b="0" i="0" u="none" strike="noStrike" cap="none">
                <a:solidFill>
                  <a:srgbClr val="000000"/>
                </a:solidFill>
                <a:latin typeface="Calibri"/>
                <a:ea typeface="Calibri"/>
                <a:cs typeface="Calibri"/>
                <a:sym typeface="Calibri"/>
              </a:rPr>
              <a:t>untuk setiap bisnis.</a:t>
            </a:r>
            <a:endParaRPr sz="1400" b="0" i="0" u="none" strike="noStrike" cap="none">
              <a:solidFill>
                <a:srgbClr val="000000"/>
              </a:solidFill>
              <a:latin typeface="Calibri"/>
              <a:ea typeface="Calibri"/>
              <a:cs typeface="Calibri"/>
              <a:sym typeface="Calibri"/>
            </a:endParaRPr>
          </a:p>
        </p:txBody>
      </p:sp>
      <p:pic>
        <p:nvPicPr>
          <p:cNvPr id="756" name="Google Shape;756;p11"/>
          <p:cNvPicPr preferRelativeResize="0"/>
          <p:nvPr/>
        </p:nvPicPr>
        <p:blipFill rotWithShape="1">
          <a:blip r:embed="rId3">
            <a:alphaModFix/>
          </a:blip>
          <a:srcRect/>
          <a:stretch/>
        </p:blipFill>
        <p:spPr>
          <a:xfrm>
            <a:off x="954363" y="3429006"/>
            <a:ext cx="2639010" cy="2639010"/>
          </a:xfrm>
          <a:prstGeom prst="rect">
            <a:avLst/>
          </a:prstGeom>
          <a:noFill/>
          <a:ln>
            <a:noFill/>
          </a:ln>
        </p:spPr>
      </p:pic>
      <p:sp>
        <p:nvSpPr>
          <p:cNvPr id="757" name="Google Shape;757;p11"/>
          <p:cNvSpPr/>
          <p:nvPr/>
        </p:nvSpPr>
        <p:spPr>
          <a:xfrm>
            <a:off x="3815075" y="3972950"/>
            <a:ext cx="382800" cy="360000"/>
          </a:xfrm>
          <a:prstGeom prst="ellipse">
            <a:avLst/>
          </a:prstGeom>
          <a:solidFill>
            <a:schemeClr val="lt1"/>
          </a:solidFill>
          <a:ln w="19050" cap="flat" cmpd="sng">
            <a:solidFill>
              <a:srgbClr val="2C355F"/>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a:t>
            </a:r>
            <a:endParaRPr sz="1400" b="1" i="0" u="none" strike="noStrike" cap="none">
              <a:solidFill>
                <a:schemeClr val="dk1"/>
              </a:solidFill>
              <a:latin typeface="Calibri"/>
              <a:ea typeface="Calibri"/>
              <a:cs typeface="Calibri"/>
              <a:sym typeface="Calibri"/>
            </a:endParaRPr>
          </a:p>
        </p:txBody>
      </p:sp>
      <p:sp>
        <p:nvSpPr>
          <p:cNvPr id="758" name="Google Shape;758;p11"/>
          <p:cNvSpPr/>
          <p:nvPr/>
        </p:nvSpPr>
        <p:spPr>
          <a:xfrm>
            <a:off x="3815075" y="4683388"/>
            <a:ext cx="382800" cy="360000"/>
          </a:xfrm>
          <a:prstGeom prst="ellipse">
            <a:avLst/>
          </a:prstGeom>
          <a:solidFill>
            <a:schemeClr val="lt1"/>
          </a:solidFill>
          <a:ln w="19050" cap="flat" cmpd="sng">
            <a:solidFill>
              <a:srgbClr val="2C355F"/>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2</a:t>
            </a:r>
            <a:endParaRPr sz="1400" b="1" i="0" u="none" strike="noStrike" cap="none">
              <a:solidFill>
                <a:schemeClr val="dk1"/>
              </a:solidFill>
              <a:latin typeface="Calibri"/>
              <a:ea typeface="Calibri"/>
              <a:cs typeface="Calibri"/>
              <a:sym typeface="Calibri"/>
            </a:endParaRPr>
          </a:p>
        </p:txBody>
      </p:sp>
      <p:sp>
        <p:nvSpPr>
          <p:cNvPr id="759" name="Google Shape;759;p11"/>
          <p:cNvSpPr/>
          <p:nvPr/>
        </p:nvSpPr>
        <p:spPr>
          <a:xfrm>
            <a:off x="3815075" y="5393850"/>
            <a:ext cx="382800" cy="360000"/>
          </a:xfrm>
          <a:prstGeom prst="ellipse">
            <a:avLst/>
          </a:prstGeom>
          <a:solidFill>
            <a:schemeClr val="lt1"/>
          </a:solidFill>
          <a:ln w="19050" cap="flat" cmpd="sng">
            <a:solidFill>
              <a:srgbClr val="2C355F"/>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3</a:t>
            </a:r>
            <a:endParaRPr sz="1400" b="1" i="0" u="none" strike="noStrike" cap="none">
              <a:solidFill>
                <a:schemeClr val="dk1"/>
              </a:solidFill>
              <a:latin typeface="Calibri"/>
              <a:ea typeface="Calibri"/>
              <a:cs typeface="Calibri"/>
              <a:sym typeface="Calibri"/>
            </a:endParaRPr>
          </a:p>
        </p:txBody>
      </p:sp>
      <p:sp>
        <p:nvSpPr>
          <p:cNvPr id="760" name="Google Shape;760;p11"/>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 </a:t>
            </a:r>
            <a:r>
              <a:rPr lang="en-US" sz="1200" b="1" i="1" u="none" strike="noStrike" cap="none">
                <a:solidFill>
                  <a:srgbClr val="FFFFFF"/>
                </a:solidFill>
                <a:latin typeface="Calibri"/>
                <a:ea typeface="Calibri"/>
                <a:cs typeface="Calibri"/>
                <a:sym typeface="Calibri"/>
              </a:rPr>
              <a:t>Managing Customer Satisfaction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2"/>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15</a:t>
            </a:fld>
            <a:endParaRPr/>
          </a:p>
        </p:txBody>
      </p:sp>
      <p:sp>
        <p:nvSpPr>
          <p:cNvPr id="766" name="Google Shape;766;p12"/>
          <p:cNvSpPr txBox="1">
            <a:spLocks noGrp="1"/>
          </p:cNvSpPr>
          <p:nvPr>
            <p:ph type="title"/>
          </p:nvPr>
        </p:nvSpPr>
        <p:spPr>
          <a:xfrm>
            <a:off x="833427" y="1002525"/>
            <a:ext cx="8172600" cy="6867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b="1"/>
              <a:t>Alasan Kepuasan Pelanggan Penting</a:t>
            </a:r>
            <a:endParaRPr b="1"/>
          </a:p>
        </p:txBody>
      </p:sp>
      <p:sp>
        <p:nvSpPr>
          <p:cNvPr id="767" name="Google Shape;767;p12"/>
          <p:cNvSpPr/>
          <p:nvPr/>
        </p:nvSpPr>
        <p:spPr>
          <a:xfrm>
            <a:off x="3822325" y="2150375"/>
            <a:ext cx="2070037" cy="345100"/>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Satu pelanggan yang tidak puas.</a:t>
            </a:r>
            <a:endParaRPr sz="1400" b="0" i="0" u="none" strike="noStrike" cap="none">
              <a:solidFill>
                <a:srgbClr val="000000"/>
              </a:solidFill>
              <a:latin typeface="Calibri"/>
              <a:ea typeface="Calibri"/>
              <a:cs typeface="Calibri"/>
              <a:sym typeface="Calibri"/>
            </a:endParaRPr>
          </a:p>
        </p:txBody>
      </p:sp>
      <p:sp>
        <p:nvSpPr>
          <p:cNvPr id="768" name="Google Shape;768;p12"/>
          <p:cNvSpPr/>
          <p:nvPr/>
        </p:nvSpPr>
        <p:spPr>
          <a:xfrm>
            <a:off x="3842425" y="2885575"/>
            <a:ext cx="2025679" cy="548621"/>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Akan menceritakan pengalamannya kepada pelanggan lain.</a:t>
            </a:r>
            <a:endParaRPr sz="1400" b="0" i="0" u="none" strike="noStrike" cap="none">
              <a:solidFill>
                <a:srgbClr val="031F2A"/>
              </a:solidFill>
              <a:latin typeface="Calibri"/>
              <a:ea typeface="Calibri"/>
              <a:cs typeface="Calibri"/>
              <a:sym typeface="Calibri"/>
            </a:endParaRPr>
          </a:p>
        </p:txBody>
      </p:sp>
      <p:sp>
        <p:nvSpPr>
          <p:cNvPr id="769" name="Google Shape;769;p12"/>
          <p:cNvSpPr/>
          <p:nvPr/>
        </p:nvSpPr>
        <p:spPr>
          <a:xfrm>
            <a:off x="3822325" y="3658200"/>
            <a:ext cx="2070037" cy="876024"/>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Yang akan menceritakan cerita itu kepada beberapa orang lainnya.</a:t>
            </a:r>
            <a:endParaRPr sz="1400" b="0" i="0" u="none" strike="noStrike" cap="none">
              <a:solidFill>
                <a:srgbClr val="031F2A"/>
              </a:solidFill>
              <a:latin typeface="Calibri"/>
              <a:ea typeface="Calibri"/>
              <a:cs typeface="Calibri"/>
              <a:sym typeface="Calibri"/>
            </a:endParaRPr>
          </a:p>
        </p:txBody>
      </p:sp>
      <p:sp>
        <p:nvSpPr>
          <p:cNvPr id="770" name="Google Shape;770;p12"/>
          <p:cNvSpPr/>
          <p:nvPr/>
        </p:nvSpPr>
        <p:spPr>
          <a:xfrm>
            <a:off x="2810233" y="1631680"/>
            <a:ext cx="2154733"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Word of Mouth </a:t>
            </a:r>
            <a:r>
              <a:rPr lang="en-US" sz="1400" b="1" i="0" u="none" strike="noStrike" cap="none">
                <a:solidFill>
                  <a:srgbClr val="000000"/>
                </a:solidFill>
                <a:latin typeface="Calibri"/>
                <a:ea typeface="Calibri"/>
                <a:cs typeface="Calibri"/>
                <a:sym typeface="Calibri"/>
              </a:rPr>
              <a:t>Terdahulu</a:t>
            </a:r>
            <a:endParaRPr sz="1400" b="1" i="0" u="none" strike="noStrike" cap="none">
              <a:solidFill>
                <a:srgbClr val="000000"/>
              </a:solidFill>
              <a:latin typeface="Calibri"/>
              <a:ea typeface="Calibri"/>
              <a:cs typeface="Calibri"/>
              <a:sym typeface="Calibri"/>
            </a:endParaRPr>
          </a:p>
        </p:txBody>
      </p:sp>
      <p:sp>
        <p:nvSpPr>
          <p:cNvPr id="771" name="Google Shape;771;p12"/>
          <p:cNvSpPr/>
          <p:nvPr/>
        </p:nvSpPr>
        <p:spPr>
          <a:xfrm>
            <a:off x="7924387" y="1631669"/>
            <a:ext cx="2154733"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Word of Mouth </a:t>
            </a:r>
            <a:r>
              <a:rPr lang="en-US" sz="1400" b="1" i="0" u="none" strike="noStrike" cap="none">
                <a:solidFill>
                  <a:srgbClr val="000000"/>
                </a:solidFill>
                <a:latin typeface="Calibri"/>
                <a:ea typeface="Calibri"/>
                <a:cs typeface="Calibri"/>
                <a:sym typeface="Calibri"/>
              </a:rPr>
              <a:t>Saat Ini</a:t>
            </a:r>
            <a:endParaRPr sz="1400" b="1" i="0" u="none" strike="noStrike" cap="none">
              <a:solidFill>
                <a:srgbClr val="000000"/>
              </a:solidFill>
              <a:latin typeface="Calibri"/>
              <a:ea typeface="Calibri"/>
              <a:cs typeface="Calibri"/>
              <a:sym typeface="Calibri"/>
            </a:endParaRPr>
          </a:p>
        </p:txBody>
      </p:sp>
      <p:sp>
        <p:nvSpPr>
          <p:cNvPr id="772" name="Google Shape;772;p12"/>
          <p:cNvSpPr/>
          <p:nvPr/>
        </p:nvSpPr>
        <p:spPr>
          <a:xfrm>
            <a:off x="9204400" y="2210775"/>
            <a:ext cx="1863033" cy="1371552"/>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Satu pelanggan yang tidak puas dapat menceritakan pengalamannya kepada seluruh dunia.</a:t>
            </a:r>
            <a:endParaRPr sz="1400" b="0" i="0" u="none" strike="noStrike" cap="none">
              <a:solidFill>
                <a:srgbClr val="031F2A"/>
              </a:solidFill>
              <a:latin typeface="Calibri"/>
              <a:ea typeface="Calibri"/>
              <a:cs typeface="Calibri"/>
              <a:sym typeface="Calibri"/>
            </a:endParaRPr>
          </a:p>
        </p:txBody>
      </p:sp>
      <p:sp>
        <p:nvSpPr>
          <p:cNvPr id="773" name="Google Shape;773;p12"/>
          <p:cNvSpPr/>
          <p:nvPr/>
        </p:nvSpPr>
        <p:spPr>
          <a:xfrm>
            <a:off x="6998248" y="3866275"/>
            <a:ext cx="4006999" cy="592865"/>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Seorang pelanggan yang puas adalah </a:t>
            </a:r>
            <a:r>
              <a:rPr lang="en-US" sz="1400" b="1" i="0" u="none" strike="noStrike" cap="none">
                <a:solidFill>
                  <a:schemeClr val="dk1"/>
                </a:solidFill>
                <a:latin typeface="Calibri"/>
                <a:ea typeface="Calibri"/>
                <a:cs typeface="Calibri"/>
                <a:sym typeface="Calibri"/>
              </a:rPr>
              <a:t>strategi bisnis yang terbaik </a:t>
            </a:r>
            <a:r>
              <a:rPr lang="en-US" sz="1400" b="0" i="0" u="none" strike="noStrike" cap="none">
                <a:solidFill>
                  <a:schemeClr val="dk1"/>
                </a:solidFill>
                <a:latin typeface="Calibri"/>
                <a:ea typeface="Calibri"/>
                <a:cs typeface="Calibri"/>
                <a:sym typeface="Calibri"/>
              </a:rPr>
              <a:t>dibandingkan hal lainnya.</a:t>
            </a:r>
            <a:endParaRPr sz="1400" b="0" i="0" u="none" strike="noStrike" cap="none">
              <a:solidFill>
                <a:schemeClr val="dk1"/>
              </a:solidFill>
              <a:latin typeface="Calibri"/>
              <a:ea typeface="Calibri"/>
              <a:cs typeface="Calibri"/>
              <a:sym typeface="Calibri"/>
            </a:endParaRPr>
          </a:p>
        </p:txBody>
      </p:sp>
      <p:sp>
        <p:nvSpPr>
          <p:cNvPr id="774" name="Google Shape;774;p12"/>
          <p:cNvSpPr/>
          <p:nvPr/>
        </p:nvSpPr>
        <p:spPr>
          <a:xfrm>
            <a:off x="1259050" y="4545425"/>
            <a:ext cx="4503055"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Jumlah Orang yang Mengandalkan Pelanggan Lain</a:t>
            </a:r>
            <a:endParaRPr sz="1400" b="0" i="0" u="none" strike="noStrike" cap="none">
              <a:solidFill>
                <a:srgbClr val="000000"/>
              </a:solidFill>
              <a:latin typeface="Calibri"/>
              <a:ea typeface="Calibri"/>
              <a:cs typeface="Calibri"/>
              <a:sym typeface="Calibri"/>
            </a:endParaRPr>
          </a:p>
        </p:txBody>
      </p:sp>
      <p:pic>
        <p:nvPicPr>
          <p:cNvPr id="775" name="Google Shape;775;p12"/>
          <p:cNvPicPr preferRelativeResize="0"/>
          <p:nvPr/>
        </p:nvPicPr>
        <p:blipFill rotWithShape="1">
          <a:blip r:embed="rId3">
            <a:alphaModFix/>
          </a:blip>
          <a:srcRect/>
          <a:stretch/>
        </p:blipFill>
        <p:spPr>
          <a:xfrm>
            <a:off x="1354425" y="4840625"/>
            <a:ext cx="4235100" cy="1652400"/>
          </a:xfrm>
          <a:prstGeom prst="rect">
            <a:avLst/>
          </a:prstGeom>
          <a:noFill/>
          <a:ln>
            <a:noFill/>
          </a:ln>
        </p:spPr>
      </p:pic>
      <p:cxnSp>
        <p:nvCxnSpPr>
          <p:cNvPr id="776" name="Google Shape;776;p12"/>
          <p:cNvCxnSpPr/>
          <p:nvPr/>
        </p:nvCxnSpPr>
        <p:spPr>
          <a:xfrm>
            <a:off x="1311532" y="4611551"/>
            <a:ext cx="9903300" cy="0"/>
          </a:xfrm>
          <a:prstGeom prst="straightConnector1">
            <a:avLst/>
          </a:prstGeom>
          <a:noFill/>
          <a:ln w="19050" cap="flat" cmpd="sng">
            <a:solidFill>
              <a:srgbClr val="2C355F"/>
            </a:solidFill>
            <a:prstDash val="solid"/>
            <a:miter lim="800000"/>
            <a:headEnd type="none" w="sm" len="sm"/>
            <a:tailEnd type="none" w="sm" len="sm"/>
          </a:ln>
        </p:spPr>
      </p:cxnSp>
      <p:sp>
        <p:nvSpPr>
          <p:cNvPr id="777" name="Google Shape;777;p12"/>
          <p:cNvSpPr/>
          <p:nvPr/>
        </p:nvSpPr>
        <p:spPr>
          <a:xfrm>
            <a:off x="5711100" y="4419175"/>
            <a:ext cx="5500383" cy="1982114"/>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Menurut data disamping lebih dari 85% masyarakat Hongkong, Taiwan, Indonesia, India, dan Korea Selatan masih mengandalkan rekomendasi dari pelanggan lain sehingga penyebaran informasi terkait kepuasan pengalaman berbelanja akan sangat mudah menyebar.</a:t>
            </a:r>
            <a:endParaRPr sz="1400" b="0" i="0" u="none" strike="noStrike" cap="none">
              <a:solidFill>
                <a:srgbClr val="031F2A"/>
              </a:solidFill>
              <a:latin typeface="Calibri"/>
              <a:ea typeface="Calibri"/>
              <a:cs typeface="Calibri"/>
              <a:sym typeface="Calibri"/>
            </a:endParaRPr>
          </a:p>
        </p:txBody>
      </p:sp>
      <p:sp>
        <p:nvSpPr>
          <p:cNvPr id="778" name="Google Shape;778;p12"/>
          <p:cNvSpPr txBox="1"/>
          <p:nvPr/>
        </p:nvSpPr>
        <p:spPr>
          <a:xfrm>
            <a:off x="6164400" y="2746400"/>
            <a:ext cx="670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2800" b="1" i="1" u="none" strike="noStrike" cap="none">
                <a:solidFill>
                  <a:schemeClr val="dk1"/>
                </a:solidFill>
                <a:latin typeface="Calibri"/>
                <a:ea typeface="Calibri"/>
                <a:cs typeface="Calibri"/>
                <a:sym typeface="Calibri"/>
              </a:rPr>
              <a:t>VS</a:t>
            </a:r>
            <a:endParaRPr sz="2800" b="1" i="0" u="none" strike="noStrike" cap="none">
              <a:solidFill>
                <a:srgbClr val="000000"/>
              </a:solidFill>
              <a:latin typeface="Calibri"/>
              <a:ea typeface="Calibri"/>
              <a:cs typeface="Calibri"/>
              <a:sym typeface="Calibri"/>
            </a:endParaRPr>
          </a:p>
        </p:txBody>
      </p:sp>
      <p:pic>
        <p:nvPicPr>
          <p:cNvPr id="779" name="Google Shape;779;p12"/>
          <p:cNvPicPr preferRelativeResize="0"/>
          <p:nvPr/>
        </p:nvPicPr>
        <p:blipFill rotWithShape="1">
          <a:blip r:embed="rId4">
            <a:alphaModFix/>
          </a:blip>
          <a:srcRect/>
          <a:stretch/>
        </p:blipFill>
        <p:spPr>
          <a:xfrm>
            <a:off x="7055325" y="1843163"/>
            <a:ext cx="2072885" cy="2072885"/>
          </a:xfrm>
          <a:prstGeom prst="rect">
            <a:avLst/>
          </a:prstGeom>
          <a:noFill/>
          <a:ln>
            <a:noFill/>
          </a:ln>
        </p:spPr>
      </p:pic>
      <p:pic>
        <p:nvPicPr>
          <p:cNvPr id="780" name="Google Shape;780;p12"/>
          <p:cNvPicPr preferRelativeResize="0"/>
          <p:nvPr/>
        </p:nvPicPr>
        <p:blipFill rotWithShape="1">
          <a:blip r:embed="rId5">
            <a:alphaModFix/>
          </a:blip>
          <a:srcRect/>
          <a:stretch/>
        </p:blipFill>
        <p:spPr>
          <a:xfrm>
            <a:off x="764013" y="1789600"/>
            <a:ext cx="2950650" cy="2950650"/>
          </a:xfrm>
          <a:prstGeom prst="rect">
            <a:avLst/>
          </a:prstGeom>
          <a:noFill/>
          <a:ln>
            <a:noFill/>
          </a:ln>
        </p:spPr>
      </p:pic>
      <p:sp>
        <p:nvSpPr>
          <p:cNvPr id="781" name="Google Shape;781;p12"/>
          <p:cNvSpPr/>
          <p:nvPr/>
        </p:nvSpPr>
        <p:spPr>
          <a:xfrm rot="10800000">
            <a:off x="3842425" y="2635575"/>
            <a:ext cx="2154600" cy="98700"/>
          </a:xfrm>
          <a:prstGeom prst="triangle">
            <a:avLst>
              <a:gd name="adj" fmla="val 50000"/>
            </a:avLst>
          </a:prstGeom>
          <a:solidFill>
            <a:srgbClr val="2C35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2"/>
          <p:cNvSpPr/>
          <p:nvPr/>
        </p:nvSpPr>
        <p:spPr>
          <a:xfrm rot="10800000">
            <a:off x="3842425" y="3585463"/>
            <a:ext cx="2154600" cy="98700"/>
          </a:xfrm>
          <a:prstGeom prst="triangle">
            <a:avLst>
              <a:gd name="adj" fmla="val 50000"/>
            </a:avLst>
          </a:prstGeom>
          <a:solidFill>
            <a:srgbClr val="2C35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2"/>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 </a:t>
            </a:r>
            <a:r>
              <a:rPr lang="en-US" sz="1200" b="1" i="1" u="none" strike="noStrike" cap="none">
                <a:solidFill>
                  <a:srgbClr val="FFFFFF"/>
                </a:solidFill>
                <a:latin typeface="Calibri"/>
                <a:ea typeface="Calibri"/>
                <a:cs typeface="Calibri"/>
                <a:sym typeface="Calibri"/>
              </a:rPr>
              <a:t>Managing Customer Satisfaction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3"/>
          <p:cNvSpPr txBox="1">
            <a:spLocks noGrp="1"/>
          </p:cNvSpPr>
          <p:nvPr>
            <p:ph type="title"/>
          </p:nvPr>
        </p:nvSpPr>
        <p:spPr>
          <a:xfrm>
            <a:off x="533800" y="1013525"/>
            <a:ext cx="9064800" cy="68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b="1"/>
              <a:t>Mitos dalam Kepuasan Pelanggan</a:t>
            </a:r>
            <a:endParaRPr b="1">
              <a:latin typeface="Calibri"/>
              <a:ea typeface="Calibri"/>
              <a:cs typeface="Calibri"/>
              <a:sym typeface="Calibri"/>
            </a:endParaRPr>
          </a:p>
        </p:txBody>
      </p:sp>
      <p:sp>
        <p:nvSpPr>
          <p:cNvPr id="789" name="Google Shape;789;p13"/>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16</a:t>
            </a:fld>
            <a:endParaRPr/>
          </a:p>
        </p:txBody>
      </p:sp>
      <p:sp>
        <p:nvSpPr>
          <p:cNvPr id="790" name="Google Shape;790;p13"/>
          <p:cNvSpPr/>
          <p:nvPr/>
        </p:nvSpPr>
        <p:spPr>
          <a:xfrm>
            <a:off x="1031269" y="2029089"/>
            <a:ext cx="2415657"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Mitos:</a:t>
            </a:r>
            <a:endParaRPr sz="1400" b="1" i="0" u="none" strike="noStrike" cap="none">
              <a:solidFill>
                <a:srgbClr val="000000"/>
              </a:solidFill>
              <a:latin typeface="Calibri"/>
              <a:ea typeface="Calibri"/>
              <a:cs typeface="Calibri"/>
              <a:sym typeface="Calibri"/>
            </a:endParaRPr>
          </a:p>
        </p:txBody>
      </p:sp>
      <p:sp>
        <p:nvSpPr>
          <p:cNvPr id="791" name="Google Shape;791;p13"/>
          <p:cNvSpPr/>
          <p:nvPr/>
        </p:nvSpPr>
        <p:spPr>
          <a:xfrm>
            <a:off x="1022068" y="3845331"/>
            <a:ext cx="2415657"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Fakta:</a:t>
            </a:r>
            <a:endParaRPr sz="1400" b="1" i="0" u="none" strike="noStrike" cap="none">
              <a:solidFill>
                <a:srgbClr val="000000"/>
              </a:solidFill>
              <a:latin typeface="Calibri"/>
              <a:ea typeface="Calibri"/>
              <a:cs typeface="Calibri"/>
              <a:sym typeface="Calibri"/>
            </a:endParaRPr>
          </a:p>
        </p:txBody>
      </p:sp>
      <p:sp>
        <p:nvSpPr>
          <p:cNvPr id="792" name="Google Shape;792;p13"/>
          <p:cNvSpPr/>
          <p:nvPr/>
        </p:nvSpPr>
        <p:spPr>
          <a:xfrm>
            <a:off x="657800" y="2528285"/>
            <a:ext cx="3178985" cy="690201"/>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85725"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Peningkatan kinerja akan meningkatkan kepuasan pelanggan.</a:t>
            </a:r>
            <a:endParaRPr sz="1400" b="0" i="0" u="none" strike="noStrike" cap="none">
              <a:solidFill>
                <a:srgbClr val="000000"/>
              </a:solidFill>
              <a:latin typeface="Calibri"/>
              <a:ea typeface="Calibri"/>
              <a:cs typeface="Calibri"/>
              <a:sym typeface="Calibri"/>
            </a:endParaRPr>
          </a:p>
        </p:txBody>
      </p:sp>
      <p:sp>
        <p:nvSpPr>
          <p:cNvPr id="793" name="Google Shape;793;p13"/>
          <p:cNvSpPr/>
          <p:nvPr/>
        </p:nvSpPr>
        <p:spPr>
          <a:xfrm>
            <a:off x="649610" y="4379361"/>
            <a:ext cx="3178985" cy="1300763"/>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Peningkatan kinerja sesungguhnya hanya dapat memenuhi kepuasan pelanggan apabila mampu melebihi ekspektasi pelanggan.</a:t>
            </a:r>
            <a:endParaRPr sz="1400" b="0" i="0" u="none" strike="noStrike" cap="none">
              <a:solidFill>
                <a:srgbClr val="000000"/>
              </a:solidFill>
              <a:latin typeface="Calibri"/>
              <a:ea typeface="Calibri"/>
              <a:cs typeface="Calibri"/>
              <a:sym typeface="Calibri"/>
            </a:endParaRPr>
          </a:p>
        </p:txBody>
      </p:sp>
      <p:cxnSp>
        <p:nvCxnSpPr>
          <p:cNvPr id="794" name="Google Shape;794;p13"/>
          <p:cNvCxnSpPr/>
          <p:nvPr/>
        </p:nvCxnSpPr>
        <p:spPr>
          <a:xfrm>
            <a:off x="4136575" y="1851326"/>
            <a:ext cx="0" cy="4252800"/>
          </a:xfrm>
          <a:prstGeom prst="straightConnector1">
            <a:avLst/>
          </a:prstGeom>
          <a:noFill/>
          <a:ln w="28575" cap="flat" cmpd="sng">
            <a:solidFill>
              <a:srgbClr val="134263"/>
            </a:solidFill>
            <a:prstDash val="solid"/>
            <a:miter lim="800000"/>
            <a:headEnd type="none" w="sm" len="sm"/>
            <a:tailEnd type="none" w="sm" len="sm"/>
          </a:ln>
        </p:spPr>
      </p:cxnSp>
      <p:sp>
        <p:nvSpPr>
          <p:cNvPr id="795" name="Google Shape;795;p13"/>
          <p:cNvSpPr/>
          <p:nvPr/>
        </p:nvSpPr>
        <p:spPr>
          <a:xfrm>
            <a:off x="4912573" y="2029100"/>
            <a:ext cx="2415657"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Mitos:</a:t>
            </a:r>
            <a:endParaRPr sz="1400" b="1" i="0" u="none" strike="noStrike" cap="none">
              <a:solidFill>
                <a:srgbClr val="000000"/>
              </a:solidFill>
              <a:latin typeface="Calibri"/>
              <a:ea typeface="Calibri"/>
              <a:cs typeface="Calibri"/>
              <a:sym typeface="Calibri"/>
            </a:endParaRPr>
          </a:p>
        </p:txBody>
      </p:sp>
      <p:sp>
        <p:nvSpPr>
          <p:cNvPr id="796" name="Google Shape;796;p13"/>
          <p:cNvSpPr/>
          <p:nvPr/>
        </p:nvSpPr>
        <p:spPr>
          <a:xfrm>
            <a:off x="4902698" y="3845327"/>
            <a:ext cx="2415657"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Fakta:</a:t>
            </a:r>
            <a:endParaRPr sz="1400" b="1" i="0" u="none" strike="noStrike" cap="none">
              <a:solidFill>
                <a:srgbClr val="000000"/>
              </a:solidFill>
              <a:latin typeface="Calibri"/>
              <a:ea typeface="Calibri"/>
              <a:cs typeface="Calibri"/>
              <a:sym typeface="Calibri"/>
            </a:endParaRPr>
          </a:p>
        </p:txBody>
      </p:sp>
      <p:sp>
        <p:nvSpPr>
          <p:cNvPr id="797" name="Google Shape;797;p13"/>
          <p:cNvSpPr/>
          <p:nvPr/>
        </p:nvSpPr>
        <p:spPr>
          <a:xfrm>
            <a:off x="4538302" y="2532699"/>
            <a:ext cx="3164199" cy="681352"/>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Untuk meningkatkan kepuasan pelanggan, fokus kepada kelemahan Anda.</a:t>
            </a:r>
            <a:endParaRPr sz="1400" b="0" i="0" u="none" strike="noStrike" cap="none">
              <a:solidFill>
                <a:srgbClr val="000000"/>
              </a:solidFill>
              <a:latin typeface="Calibri"/>
              <a:ea typeface="Calibri"/>
              <a:cs typeface="Calibri"/>
              <a:sym typeface="Calibri"/>
            </a:endParaRPr>
          </a:p>
        </p:txBody>
      </p:sp>
      <p:sp>
        <p:nvSpPr>
          <p:cNvPr id="798" name="Google Shape;798;p13"/>
          <p:cNvSpPr/>
          <p:nvPr/>
        </p:nvSpPr>
        <p:spPr>
          <a:xfrm>
            <a:off x="4538302" y="4385936"/>
            <a:ext cx="3164199" cy="1088393"/>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Kepuasan pelanggan ditingkatkan dengan fokus kepada hal-hal yang penting bagi pelanggan, bukan kepada kelemahan Anda.</a:t>
            </a:r>
            <a:endParaRPr sz="1400" b="0" i="0" u="none" strike="noStrike" cap="none">
              <a:solidFill>
                <a:srgbClr val="000000"/>
              </a:solidFill>
              <a:latin typeface="Calibri"/>
              <a:ea typeface="Calibri"/>
              <a:cs typeface="Calibri"/>
              <a:sym typeface="Calibri"/>
            </a:endParaRPr>
          </a:p>
        </p:txBody>
      </p:sp>
      <p:cxnSp>
        <p:nvCxnSpPr>
          <p:cNvPr id="799" name="Google Shape;799;p13"/>
          <p:cNvCxnSpPr/>
          <p:nvPr/>
        </p:nvCxnSpPr>
        <p:spPr>
          <a:xfrm>
            <a:off x="8104225" y="1851325"/>
            <a:ext cx="0" cy="4252800"/>
          </a:xfrm>
          <a:prstGeom prst="straightConnector1">
            <a:avLst/>
          </a:prstGeom>
          <a:noFill/>
          <a:ln w="28575" cap="flat" cmpd="sng">
            <a:solidFill>
              <a:srgbClr val="134263"/>
            </a:solidFill>
            <a:prstDash val="solid"/>
            <a:miter lim="800000"/>
            <a:headEnd type="none" w="sm" len="sm"/>
            <a:tailEnd type="none" w="sm" len="sm"/>
          </a:ln>
        </p:spPr>
      </p:cxnSp>
      <p:sp>
        <p:nvSpPr>
          <p:cNvPr id="800" name="Google Shape;800;p13"/>
          <p:cNvSpPr/>
          <p:nvPr/>
        </p:nvSpPr>
        <p:spPr>
          <a:xfrm>
            <a:off x="8880231" y="2029100"/>
            <a:ext cx="2415657"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Mitos:</a:t>
            </a:r>
            <a:endParaRPr sz="1400" b="1" i="0" u="none" strike="noStrike" cap="none">
              <a:solidFill>
                <a:srgbClr val="000000"/>
              </a:solidFill>
              <a:latin typeface="Calibri"/>
              <a:ea typeface="Calibri"/>
              <a:cs typeface="Calibri"/>
              <a:sym typeface="Calibri"/>
            </a:endParaRPr>
          </a:p>
        </p:txBody>
      </p:sp>
      <p:sp>
        <p:nvSpPr>
          <p:cNvPr id="801" name="Google Shape;801;p13"/>
          <p:cNvSpPr/>
          <p:nvPr/>
        </p:nvSpPr>
        <p:spPr>
          <a:xfrm>
            <a:off x="8898131" y="3845326"/>
            <a:ext cx="2415657"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Fakta:</a:t>
            </a:r>
            <a:endParaRPr sz="1400" b="1" i="0" u="none" strike="noStrike" cap="none">
              <a:solidFill>
                <a:srgbClr val="000000"/>
              </a:solidFill>
              <a:latin typeface="Calibri"/>
              <a:ea typeface="Calibri"/>
              <a:cs typeface="Calibri"/>
              <a:sym typeface="Calibri"/>
            </a:endParaRPr>
          </a:p>
        </p:txBody>
      </p:sp>
      <p:sp>
        <p:nvSpPr>
          <p:cNvPr id="802" name="Google Shape;802;p13"/>
          <p:cNvSpPr/>
          <p:nvPr/>
        </p:nvSpPr>
        <p:spPr>
          <a:xfrm>
            <a:off x="8505940" y="2532699"/>
            <a:ext cx="3164199" cy="91141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Penanganan keluhan memberikan pengukuran yang cukup tentang kepuasan pelanggan.</a:t>
            </a:r>
            <a:endParaRPr sz="1400" b="0" i="0" u="none" strike="noStrike" cap="none">
              <a:solidFill>
                <a:srgbClr val="031F2A"/>
              </a:solidFill>
              <a:latin typeface="Calibri"/>
              <a:ea typeface="Calibri"/>
              <a:cs typeface="Calibri"/>
              <a:sym typeface="Calibri"/>
            </a:endParaRPr>
          </a:p>
        </p:txBody>
      </p:sp>
      <p:sp>
        <p:nvSpPr>
          <p:cNvPr id="803" name="Google Shape;803;p13"/>
          <p:cNvSpPr/>
          <p:nvPr/>
        </p:nvSpPr>
        <p:spPr>
          <a:xfrm>
            <a:off x="8461315" y="4357375"/>
            <a:ext cx="3164199" cy="1548527"/>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31F2A"/>
                </a:solidFill>
                <a:latin typeface="Calibri"/>
                <a:ea typeface="Calibri"/>
                <a:cs typeface="Calibri"/>
                <a:sym typeface="Calibri"/>
              </a:rPr>
              <a:t>Keluhan tidak selalu merekam kepuasan pelanggan. Hasil penelitian membuktikan bahwa jumlah keluhan tidak mencerminkan tingkat kepuasan karena terdapat “</a:t>
            </a:r>
            <a:r>
              <a:rPr lang="en-US" sz="1400" b="0" i="1" u="none" strike="noStrike" cap="none">
                <a:solidFill>
                  <a:srgbClr val="031F2A"/>
                </a:solidFill>
                <a:latin typeface="Calibri"/>
                <a:ea typeface="Calibri"/>
                <a:cs typeface="Calibri"/>
                <a:sym typeface="Calibri"/>
              </a:rPr>
              <a:t>suffer in silence</a:t>
            </a:r>
            <a:r>
              <a:rPr lang="en-US" sz="1400" b="0" i="0" u="none" strike="noStrike" cap="none">
                <a:solidFill>
                  <a:srgbClr val="031F2A"/>
                </a:solidFill>
                <a:latin typeface="Calibri"/>
                <a:ea typeface="Calibri"/>
                <a:cs typeface="Calibri"/>
                <a:sym typeface="Calibri"/>
              </a:rPr>
              <a:t>”.</a:t>
            </a:r>
            <a:endParaRPr sz="1400" b="0" i="0" u="none" strike="noStrike" cap="none">
              <a:solidFill>
                <a:srgbClr val="031F2A"/>
              </a:solidFill>
              <a:latin typeface="Calibri"/>
              <a:ea typeface="Calibri"/>
              <a:cs typeface="Calibri"/>
              <a:sym typeface="Calibri"/>
            </a:endParaRPr>
          </a:p>
        </p:txBody>
      </p:sp>
      <p:cxnSp>
        <p:nvCxnSpPr>
          <p:cNvPr id="804" name="Google Shape;804;p13"/>
          <p:cNvCxnSpPr/>
          <p:nvPr/>
        </p:nvCxnSpPr>
        <p:spPr>
          <a:xfrm>
            <a:off x="753525" y="3691100"/>
            <a:ext cx="10930800" cy="0"/>
          </a:xfrm>
          <a:prstGeom prst="straightConnector1">
            <a:avLst/>
          </a:prstGeom>
          <a:noFill/>
          <a:ln w="28575" cap="flat" cmpd="sng">
            <a:solidFill>
              <a:srgbClr val="134263"/>
            </a:solidFill>
            <a:prstDash val="solid"/>
            <a:miter lim="800000"/>
            <a:headEnd type="none" w="sm" len="sm"/>
            <a:tailEnd type="none" w="sm" len="sm"/>
          </a:ln>
        </p:spPr>
      </p:cxnSp>
      <p:sp>
        <p:nvSpPr>
          <p:cNvPr id="805" name="Google Shape;805;p13"/>
          <p:cNvSpPr/>
          <p:nvPr/>
        </p:nvSpPr>
        <p:spPr>
          <a:xfrm>
            <a:off x="819950" y="1851325"/>
            <a:ext cx="382800" cy="360000"/>
          </a:xfrm>
          <a:prstGeom prst="ellipse">
            <a:avLst/>
          </a:prstGeom>
          <a:solidFill>
            <a:schemeClr val="lt1"/>
          </a:solidFill>
          <a:ln w="28575" cap="flat" cmpd="sng">
            <a:solidFill>
              <a:srgbClr val="2C355F"/>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1</a:t>
            </a:r>
            <a:endParaRPr sz="1400" b="1" i="0" u="none" strike="noStrike" cap="none">
              <a:solidFill>
                <a:schemeClr val="dk1"/>
              </a:solidFill>
              <a:latin typeface="Calibri"/>
              <a:ea typeface="Calibri"/>
              <a:cs typeface="Calibri"/>
              <a:sym typeface="Calibri"/>
            </a:endParaRPr>
          </a:p>
        </p:txBody>
      </p:sp>
      <p:sp>
        <p:nvSpPr>
          <p:cNvPr id="806" name="Google Shape;806;p13"/>
          <p:cNvSpPr/>
          <p:nvPr/>
        </p:nvSpPr>
        <p:spPr>
          <a:xfrm>
            <a:off x="4310650" y="1851325"/>
            <a:ext cx="382800" cy="360000"/>
          </a:xfrm>
          <a:prstGeom prst="ellipse">
            <a:avLst/>
          </a:prstGeom>
          <a:solidFill>
            <a:schemeClr val="lt1"/>
          </a:solidFill>
          <a:ln w="28575" cap="flat" cmpd="sng">
            <a:solidFill>
              <a:srgbClr val="2C355F"/>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2</a:t>
            </a:r>
            <a:endParaRPr sz="1400" b="1" i="0" u="none" strike="noStrike" cap="none">
              <a:solidFill>
                <a:schemeClr val="dk1"/>
              </a:solidFill>
              <a:latin typeface="Calibri"/>
              <a:ea typeface="Calibri"/>
              <a:cs typeface="Calibri"/>
              <a:sym typeface="Calibri"/>
            </a:endParaRPr>
          </a:p>
        </p:txBody>
      </p:sp>
      <p:sp>
        <p:nvSpPr>
          <p:cNvPr id="807" name="Google Shape;807;p13"/>
          <p:cNvSpPr/>
          <p:nvPr/>
        </p:nvSpPr>
        <p:spPr>
          <a:xfrm>
            <a:off x="8278325" y="1851325"/>
            <a:ext cx="382800" cy="360000"/>
          </a:xfrm>
          <a:prstGeom prst="ellipse">
            <a:avLst/>
          </a:prstGeom>
          <a:solidFill>
            <a:schemeClr val="lt1"/>
          </a:solidFill>
          <a:ln w="28575" cap="flat" cmpd="sng">
            <a:solidFill>
              <a:srgbClr val="2C355F"/>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chemeClr val="dk1"/>
                </a:solidFill>
                <a:latin typeface="Calibri"/>
                <a:ea typeface="Calibri"/>
                <a:cs typeface="Calibri"/>
                <a:sym typeface="Calibri"/>
              </a:rPr>
              <a:t>3</a:t>
            </a:r>
            <a:endParaRPr sz="1400" b="1" i="0" u="none" strike="noStrike" cap="none">
              <a:solidFill>
                <a:schemeClr val="dk1"/>
              </a:solidFill>
              <a:latin typeface="Calibri"/>
              <a:ea typeface="Calibri"/>
              <a:cs typeface="Calibri"/>
              <a:sym typeface="Calibri"/>
            </a:endParaRPr>
          </a:p>
        </p:txBody>
      </p:sp>
      <p:sp>
        <p:nvSpPr>
          <p:cNvPr id="808" name="Google Shape;808;p13"/>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 </a:t>
            </a:r>
            <a:r>
              <a:rPr lang="en-US" sz="1200" b="1" i="1" u="none" strike="noStrike" cap="none">
                <a:solidFill>
                  <a:srgbClr val="FFFFFF"/>
                </a:solidFill>
                <a:latin typeface="Calibri"/>
                <a:ea typeface="Calibri"/>
                <a:cs typeface="Calibri"/>
                <a:sym typeface="Calibri"/>
              </a:rPr>
              <a:t>Managing Customer Satisfaction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5"/>
          <p:cNvSpPr/>
          <p:nvPr/>
        </p:nvSpPr>
        <p:spPr>
          <a:xfrm>
            <a:off x="4848935" y="5211410"/>
            <a:ext cx="2289404"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Perangkat komputer</a:t>
            </a:r>
            <a:endParaRPr sz="1400" b="1" i="0" u="none" strike="noStrike" cap="none">
              <a:solidFill>
                <a:srgbClr val="000000"/>
              </a:solidFill>
              <a:latin typeface="Calibri"/>
              <a:ea typeface="Calibri"/>
              <a:cs typeface="Calibri"/>
              <a:sym typeface="Calibri"/>
            </a:endParaRPr>
          </a:p>
        </p:txBody>
      </p:sp>
      <p:sp>
        <p:nvSpPr>
          <p:cNvPr id="814" name="Google Shape;814;p15"/>
          <p:cNvSpPr txBox="1">
            <a:spLocks noGrp="1"/>
          </p:cNvSpPr>
          <p:nvPr>
            <p:ph type="title"/>
          </p:nvPr>
        </p:nvSpPr>
        <p:spPr>
          <a:xfrm>
            <a:off x="833426" y="1002525"/>
            <a:ext cx="8995800" cy="68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b="1"/>
              <a:t>Permudah Pelanggan dalam Melakukan Komplain</a:t>
            </a:r>
            <a:endParaRPr b="1">
              <a:latin typeface="Calibri"/>
              <a:ea typeface="Calibri"/>
              <a:cs typeface="Calibri"/>
              <a:sym typeface="Calibri"/>
            </a:endParaRPr>
          </a:p>
        </p:txBody>
      </p:sp>
      <p:sp>
        <p:nvSpPr>
          <p:cNvPr id="815" name="Google Shape;815;p15"/>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17</a:t>
            </a:fld>
            <a:endParaRPr/>
          </a:p>
        </p:txBody>
      </p:sp>
      <p:sp>
        <p:nvSpPr>
          <p:cNvPr id="816" name="Google Shape;816;p15"/>
          <p:cNvSpPr/>
          <p:nvPr/>
        </p:nvSpPr>
        <p:spPr>
          <a:xfrm>
            <a:off x="1671094" y="5211400"/>
            <a:ext cx="2289404"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Toll-free phone lines</a:t>
            </a:r>
            <a:endParaRPr sz="1400" b="1" i="1" u="none" strike="noStrike" cap="none">
              <a:solidFill>
                <a:srgbClr val="000000"/>
              </a:solidFill>
              <a:latin typeface="Calibri"/>
              <a:ea typeface="Calibri"/>
              <a:cs typeface="Calibri"/>
              <a:sym typeface="Calibri"/>
            </a:endParaRPr>
          </a:p>
        </p:txBody>
      </p:sp>
      <p:sp>
        <p:nvSpPr>
          <p:cNvPr id="817" name="Google Shape;817;p15"/>
          <p:cNvSpPr/>
          <p:nvPr/>
        </p:nvSpPr>
        <p:spPr>
          <a:xfrm>
            <a:off x="1997827" y="1791692"/>
            <a:ext cx="7984427" cy="51322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Beberapa perusahaan telah mengembangkan prosedur yang memudahkan pelanggan untuk menyampaikan keluhan, antara lain melalui:</a:t>
            </a:r>
            <a:endParaRPr sz="1400" b="0" i="0" u="none" strike="noStrike" cap="none">
              <a:solidFill>
                <a:srgbClr val="000000"/>
              </a:solidFill>
              <a:latin typeface="Calibri"/>
              <a:ea typeface="Calibri"/>
              <a:cs typeface="Calibri"/>
              <a:sym typeface="Calibri"/>
            </a:endParaRPr>
          </a:p>
        </p:txBody>
      </p:sp>
      <p:sp>
        <p:nvSpPr>
          <p:cNvPr id="818" name="Google Shape;818;p15"/>
          <p:cNvSpPr/>
          <p:nvPr/>
        </p:nvSpPr>
        <p:spPr>
          <a:xfrm>
            <a:off x="8026776" y="5211410"/>
            <a:ext cx="2289404"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Customer comment card</a:t>
            </a:r>
            <a:endParaRPr sz="1400" b="1" i="1" u="none" strike="noStrike" cap="none">
              <a:solidFill>
                <a:srgbClr val="000000"/>
              </a:solidFill>
              <a:latin typeface="Calibri"/>
              <a:ea typeface="Calibri"/>
              <a:cs typeface="Calibri"/>
              <a:sym typeface="Calibri"/>
            </a:endParaRPr>
          </a:p>
        </p:txBody>
      </p:sp>
      <p:pic>
        <p:nvPicPr>
          <p:cNvPr id="819" name="Google Shape;819;p15"/>
          <p:cNvPicPr preferRelativeResize="0"/>
          <p:nvPr/>
        </p:nvPicPr>
        <p:blipFill rotWithShape="1">
          <a:blip r:embed="rId3">
            <a:alphaModFix/>
          </a:blip>
          <a:srcRect/>
          <a:stretch/>
        </p:blipFill>
        <p:spPr>
          <a:xfrm>
            <a:off x="1473248" y="2466868"/>
            <a:ext cx="2685090" cy="2685090"/>
          </a:xfrm>
          <a:prstGeom prst="rect">
            <a:avLst/>
          </a:prstGeom>
          <a:noFill/>
          <a:ln>
            <a:noFill/>
          </a:ln>
        </p:spPr>
      </p:pic>
      <p:pic>
        <p:nvPicPr>
          <p:cNvPr id="820" name="Google Shape;820;p15"/>
          <p:cNvPicPr preferRelativeResize="0"/>
          <p:nvPr/>
        </p:nvPicPr>
        <p:blipFill rotWithShape="1">
          <a:blip r:embed="rId4">
            <a:alphaModFix/>
          </a:blip>
          <a:srcRect/>
          <a:stretch/>
        </p:blipFill>
        <p:spPr>
          <a:xfrm>
            <a:off x="4647488" y="2457318"/>
            <a:ext cx="2685090" cy="2685090"/>
          </a:xfrm>
          <a:prstGeom prst="rect">
            <a:avLst/>
          </a:prstGeom>
          <a:noFill/>
          <a:ln>
            <a:noFill/>
          </a:ln>
        </p:spPr>
      </p:pic>
      <p:pic>
        <p:nvPicPr>
          <p:cNvPr id="821" name="Google Shape;821;p15"/>
          <p:cNvPicPr preferRelativeResize="0"/>
          <p:nvPr/>
        </p:nvPicPr>
        <p:blipFill rotWithShape="1">
          <a:blip r:embed="rId5">
            <a:alphaModFix/>
          </a:blip>
          <a:srcRect/>
          <a:stretch/>
        </p:blipFill>
        <p:spPr>
          <a:xfrm>
            <a:off x="7828928" y="2457318"/>
            <a:ext cx="2685090" cy="2685090"/>
          </a:xfrm>
          <a:prstGeom prst="rect">
            <a:avLst/>
          </a:prstGeom>
          <a:noFill/>
          <a:ln>
            <a:noFill/>
          </a:ln>
        </p:spPr>
      </p:pic>
      <p:sp>
        <p:nvSpPr>
          <p:cNvPr id="822" name="Google Shape;822;p15"/>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 </a:t>
            </a:r>
            <a:r>
              <a:rPr lang="en-US" sz="1200" b="1" i="1" u="none" strike="noStrike" cap="none">
                <a:solidFill>
                  <a:srgbClr val="FFFFFF"/>
                </a:solidFill>
                <a:latin typeface="Calibri"/>
                <a:ea typeface="Calibri"/>
                <a:cs typeface="Calibri"/>
                <a:sym typeface="Calibri"/>
              </a:rPr>
              <a:t>Managing Customer Satisfaction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4"/>
          <p:cNvSpPr/>
          <p:nvPr/>
        </p:nvSpPr>
        <p:spPr>
          <a:xfrm>
            <a:off x="4568986" y="3838750"/>
            <a:ext cx="3075483" cy="259267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457200" marR="0" lvl="0" indent="-203200" algn="just" rtl="0">
              <a:lnSpc>
                <a:spcPct val="150000"/>
              </a:lnSpc>
              <a:spcBef>
                <a:spcPts val="0"/>
              </a:spcBef>
              <a:spcAft>
                <a:spcPts val="0"/>
              </a:spcAft>
              <a:buClr>
                <a:srgbClr val="000000"/>
              </a:buClr>
              <a:buSzPts val="1400"/>
              <a:buFont typeface="Calibri"/>
              <a:buAutoNum type="arabicPeriod"/>
            </a:pPr>
            <a:r>
              <a:rPr lang="en-US" sz="1400" b="0" i="0" u="none" strike="noStrike" cap="none">
                <a:solidFill>
                  <a:srgbClr val="000000"/>
                </a:solidFill>
                <a:latin typeface="Calibri"/>
                <a:ea typeface="Calibri"/>
                <a:cs typeface="Calibri"/>
                <a:sym typeface="Calibri"/>
              </a:rPr>
              <a:t>Salah satu hasil dari proses penanganan keluhan pelanggan adalah WOM baik positif atau negatif dapat dikomunikasikan.</a:t>
            </a:r>
            <a:endParaRPr sz="1400" b="0" i="0" u="none" strike="noStrike" cap="none">
              <a:solidFill>
                <a:srgbClr val="000000"/>
              </a:solidFill>
              <a:latin typeface="Calibri"/>
              <a:ea typeface="Calibri"/>
              <a:cs typeface="Calibri"/>
              <a:sym typeface="Calibri"/>
            </a:endParaRPr>
          </a:p>
          <a:p>
            <a:pPr marL="457200" marR="0" lvl="0" indent="-203200" algn="just" rtl="0">
              <a:lnSpc>
                <a:spcPct val="150000"/>
              </a:lnSpc>
              <a:spcBef>
                <a:spcPts val="0"/>
              </a:spcBef>
              <a:spcAft>
                <a:spcPts val="0"/>
              </a:spcAft>
              <a:buClr>
                <a:srgbClr val="000000"/>
              </a:buClr>
              <a:buSzPts val="1400"/>
              <a:buFont typeface="Calibri"/>
              <a:buAutoNum type="arabicPeriod"/>
            </a:pPr>
            <a:r>
              <a:rPr lang="en-US" sz="1400" b="0" i="0" u="none" strike="noStrike" cap="none">
                <a:solidFill>
                  <a:srgbClr val="000000"/>
                </a:solidFill>
                <a:latin typeface="Calibri"/>
                <a:ea typeface="Calibri"/>
                <a:cs typeface="Calibri"/>
                <a:sym typeface="Calibri"/>
              </a:rPr>
              <a:t>Umumnya, komunikasi WOM adalah komentar yang dibuat oleh sumber pribadi seperti kolega bisnis, teman, atau kerabat.</a:t>
            </a:r>
            <a:endParaRPr sz="1400" b="0" i="0" u="none" strike="noStrike" cap="none">
              <a:solidFill>
                <a:srgbClr val="000000"/>
              </a:solidFill>
              <a:latin typeface="Calibri"/>
              <a:ea typeface="Calibri"/>
              <a:cs typeface="Calibri"/>
              <a:sym typeface="Calibri"/>
            </a:endParaRPr>
          </a:p>
        </p:txBody>
      </p:sp>
      <p:sp>
        <p:nvSpPr>
          <p:cNvPr id="828" name="Google Shape;828;p14"/>
          <p:cNvSpPr/>
          <p:nvPr/>
        </p:nvSpPr>
        <p:spPr>
          <a:xfrm>
            <a:off x="7961275" y="3233350"/>
            <a:ext cx="2898000" cy="529200"/>
          </a:xfrm>
          <a:prstGeom prst="roundRect">
            <a:avLst>
              <a:gd name="adj" fmla="val 16667"/>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3. </a:t>
            </a:r>
            <a:r>
              <a:rPr lang="en-US" sz="1400" b="1" i="1" u="none" strike="noStrike" cap="none">
                <a:solidFill>
                  <a:srgbClr val="FFFFFF"/>
                </a:solidFill>
                <a:latin typeface="Calibri"/>
                <a:ea typeface="Calibri"/>
                <a:cs typeface="Calibri"/>
                <a:sym typeface="Calibri"/>
              </a:rPr>
              <a:t>Loyalty to Firm</a:t>
            </a:r>
            <a:endParaRPr sz="1400" b="1" i="1" u="none" strike="noStrike" cap="none">
              <a:solidFill>
                <a:srgbClr val="FFFFFF"/>
              </a:solidFill>
              <a:latin typeface="Calibri"/>
              <a:ea typeface="Calibri"/>
              <a:cs typeface="Calibri"/>
              <a:sym typeface="Calibri"/>
            </a:endParaRPr>
          </a:p>
        </p:txBody>
      </p:sp>
      <p:sp>
        <p:nvSpPr>
          <p:cNvPr id="829" name="Google Shape;829;p14"/>
          <p:cNvSpPr/>
          <p:nvPr/>
        </p:nvSpPr>
        <p:spPr>
          <a:xfrm>
            <a:off x="1487275" y="3233350"/>
            <a:ext cx="2898000" cy="529200"/>
          </a:xfrm>
          <a:prstGeom prst="roundRect">
            <a:avLst>
              <a:gd name="adj" fmla="val 16667"/>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1. </a:t>
            </a:r>
            <a:r>
              <a:rPr lang="en-US" sz="1400" b="1" i="1" u="none" strike="noStrike" cap="none">
                <a:solidFill>
                  <a:srgbClr val="FFFFFF"/>
                </a:solidFill>
                <a:latin typeface="Calibri"/>
                <a:ea typeface="Calibri"/>
                <a:cs typeface="Calibri"/>
                <a:sym typeface="Calibri"/>
              </a:rPr>
              <a:t>Satisfaction</a:t>
            </a:r>
            <a:endParaRPr sz="1400" b="1" i="1" u="none" strike="noStrike" cap="none">
              <a:solidFill>
                <a:srgbClr val="FFFFFF"/>
              </a:solidFill>
              <a:latin typeface="Calibri"/>
              <a:ea typeface="Calibri"/>
              <a:cs typeface="Calibri"/>
              <a:sym typeface="Calibri"/>
            </a:endParaRPr>
          </a:p>
        </p:txBody>
      </p:sp>
      <p:sp>
        <p:nvSpPr>
          <p:cNvPr id="830" name="Google Shape;830;p14"/>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18</a:t>
            </a:fld>
            <a:endParaRPr/>
          </a:p>
        </p:txBody>
      </p:sp>
      <p:sp>
        <p:nvSpPr>
          <p:cNvPr id="831" name="Google Shape;831;p14"/>
          <p:cNvSpPr txBox="1">
            <a:spLocks noGrp="1"/>
          </p:cNvSpPr>
          <p:nvPr>
            <p:ph type="title"/>
          </p:nvPr>
        </p:nvSpPr>
        <p:spPr>
          <a:xfrm>
            <a:off x="833427" y="1002525"/>
            <a:ext cx="7261200" cy="68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b="1"/>
              <a:t>Manfaat Manajemen Komplain</a:t>
            </a:r>
            <a:endParaRPr b="1">
              <a:latin typeface="Calibri"/>
              <a:ea typeface="Calibri"/>
              <a:cs typeface="Calibri"/>
              <a:sym typeface="Calibri"/>
            </a:endParaRPr>
          </a:p>
        </p:txBody>
      </p:sp>
      <p:sp>
        <p:nvSpPr>
          <p:cNvPr id="832" name="Google Shape;832;p14"/>
          <p:cNvSpPr/>
          <p:nvPr/>
        </p:nvSpPr>
        <p:spPr>
          <a:xfrm>
            <a:off x="4746575" y="3233350"/>
            <a:ext cx="2898000" cy="529200"/>
          </a:xfrm>
          <a:prstGeom prst="roundRect">
            <a:avLst>
              <a:gd name="adj" fmla="val 16667"/>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2. </a:t>
            </a:r>
            <a:r>
              <a:rPr lang="en-US" sz="1400" b="1" i="1" u="none" strike="noStrike" cap="none">
                <a:solidFill>
                  <a:srgbClr val="FFFFFF"/>
                </a:solidFill>
                <a:latin typeface="Calibri"/>
                <a:ea typeface="Calibri"/>
                <a:cs typeface="Calibri"/>
                <a:sym typeface="Calibri"/>
              </a:rPr>
              <a:t>Word of Mouth</a:t>
            </a:r>
            <a:endParaRPr sz="1400" b="1" i="1" u="none" strike="noStrike" cap="none">
              <a:solidFill>
                <a:srgbClr val="FFFFFF"/>
              </a:solidFill>
              <a:latin typeface="Calibri"/>
              <a:ea typeface="Calibri"/>
              <a:cs typeface="Calibri"/>
              <a:sym typeface="Calibri"/>
            </a:endParaRPr>
          </a:p>
        </p:txBody>
      </p:sp>
      <p:sp>
        <p:nvSpPr>
          <p:cNvPr id="833" name="Google Shape;833;p14"/>
          <p:cNvSpPr/>
          <p:nvPr/>
        </p:nvSpPr>
        <p:spPr>
          <a:xfrm>
            <a:off x="1420768" y="3838758"/>
            <a:ext cx="2898051" cy="2415702"/>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285750" marR="0" lvl="0" indent="-203200" algn="just" rtl="0">
              <a:lnSpc>
                <a:spcPct val="150000"/>
              </a:lnSpc>
              <a:spcBef>
                <a:spcPts val="0"/>
              </a:spcBef>
              <a:spcAft>
                <a:spcPts val="0"/>
              </a:spcAft>
              <a:buClr>
                <a:srgbClr val="000000"/>
              </a:buClr>
              <a:buSzPts val="1400"/>
              <a:buFont typeface="Calibri"/>
              <a:buAutoNum type="arabicPeriod"/>
            </a:pPr>
            <a:r>
              <a:rPr lang="en-US" sz="1400" b="0" i="0" u="none" strike="noStrike" cap="none">
                <a:solidFill>
                  <a:srgbClr val="000000"/>
                </a:solidFill>
                <a:latin typeface="Calibri"/>
                <a:ea typeface="Calibri"/>
                <a:cs typeface="Calibri"/>
                <a:sym typeface="Calibri"/>
              </a:rPr>
              <a:t>Perhatian utama dari proses penanganan keluhan pelanggan adalah kepuasan pelanggan.</a:t>
            </a:r>
            <a:endParaRPr sz="1400" b="0" i="0" u="none" strike="noStrike" cap="none">
              <a:solidFill>
                <a:srgbClr val="000000"/>
              </a:solidFill>
              <a:latin typeface="Calibri"/>
              <a:ea typeface="Calibri"/>
              <a:cs typeface="Calibri"/>
              <a:sym typeface="Calibri"/>
            </a:endParaRPr>
          </a:p>
          <a:p>
            <a:pPr marL="285750" marR="0" lvl="0" indent="-203200" algn="just" rtl="0">
              <a:lnSpc>
                <a:spcPct val="150000"/>
              </a:lnSpc>
              <a:spcBef>
                <a:spcPts val="0"/>
              </a:spcBef>
              <a:spcAft>
                <a:spcPts val="0"/>
              </a:spcAft>
              <a:buClr>
                <a:srgbClr val="000000"/>
              </a:buClr>
              <a:buSzPts val="1400"/>
              <a:buFont typeface="Calibri"/>
              <a:buAutoNum type="arabicPeriod"/>
            </a:pPr>
            <a:r>
              <a:rPr lang="en-US" sz="1400" b="0" i="0" u="none" strike="noStrike" cap="none">
                <a:solidFill>
                  <a:srgbClr val="000000"/>
                </a:solidFill>
                <a:latin typeface="Calibri"/>
                <a:ea typeface="Calibri"/>
                <a:cs typeface="Calibri"/>
                <a:sym typeface="Calibri"/>
              </a:rPr>
              <a:t>Dalam konteks pelayanan, kepuasan pelanggan sangat penting sehingga perlu dijaga.</a:t>
            </a:r>
            <a:endParaRPr sz="1400" b="0" i="0" u="none" strike="noStrike" cap="none">
              <a:solidFill>
                <a:srgbClr val="000000"/>
              </a:solidFill>
              <a:latin typeface="Calibri"/>
              <a:ea typeface="Calibri"/>
              <a:cs typeface="Calibri"/>
              <a:sym typeface="Calibri"/>
            </a:endParaRPr>
          </a:p>
        </p:txBody>
      </p:sp>
      <p:sp>
        <p:nvSpPr>
          <p:cNvPr id="834" name="Google Shape;834;p14"/>
          <p:cNvSpPr/>
          <p:nvPr/>
        </p:nvSpPr>
        <p:spPr>
          <a:xfrm>
            <a:off x="7828083" y="3838751"/>
            <a:ext cx="3031125" cy="2415702"/>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285750" marR="0" lvl="0" indent="-203200" algn="just" rtl="0">
              <a:lnSpc>
                <a:spcPct val="150000"/>
              </a:lnSpc>
              <a:spcBef>
                <a:spcPts val="0"/>
              </a:spcBef>
              <a:spcAft>
                <a:spcPts val="0"/>
              </a:spcAft>
              <a:buClr>
                <a:srgbClr val="000000"/>
              </a:buClr>
              <a:buSzPts val="1400"/>
              <a:buFont typeface="Calibri"/>
              <a:buAutoNum type="arabicPeriod"/>
            </a:pPr>
            <a:r>
              <a:rPr lang="en-US" sz="1400" b="0" i="0" u="none" strike="noStrike" cap="none">
                <a:solidFill>
                  <a:srgbClr val="000000"/>
                </a:solidFill>
                <a:latin typeface="Calibri"/>
                <a:ea typeface="Calibri"/>
                <a:cs typeface="Calibri"/>
                <a:sym typeface="Calibri"/>
              </a:rPr>
              <a:t>Kegagalan pelayanan, jika tidak ditangani, dapat memiliki efek buruk bagi perusahaan.</a:t>
            </a:r>
            <a:endParaRPr sz="1400" b="0" i="0" u="none" strike="noStrike" cap="none">
              <a:solidFill>
                <a:srgbClr val="000000"/>
              </a:solidFill>
              <a:latin typeface="Calibri"/>
              <a:ea typeface="Calibri"/>
              <a:cs typeface="Calibri"/>
              <a:sym typeface="Calibri"/>
            </a:endParaRPr>
          </a:p>
          <a:p>
            <a:pPr marL="285750" marR="0" lvl="0" indent="-203200" algn="just" rtl="0">
              <a:lnSpc>
                <a:spcPct val="150000"/>
              </a:lnSpc>
              <a:spcBef>
                <a:spcPts val="0"/>
              </a:spcBef>
              <a:spcAft>
                <a:spcPts val="0"/>
              </a:spcAft>
              <a:buClr>
                <a:srgbClr val="000000"/>
              </a:buClr>
              <a:buSzPts val="1400"/>
              <a:buFont typeface="Calibri"/>
              <a:buAutoNum type="arabicPeriod"/>
            </a:pPr>
            <a:r>
              <a:rPr lang="en-US" sz="1400" b="0" i="0" u="none" strike="noStrike" cap="none">
                <a:solidFill>
                  <a:srgbClr val="000000"/>
                </a:solidFill>
                <a:latin typeface="Calibri"/>
                <a:ea typeface="Calibri"/>
                <a:cs typeface="Calibri"/>
                <a:sym typeface="Calibri"/>
              </a:rPr>
              <a:t>Sebaliknya pemulihan layanan yang efektif secara signifikan dapat meningkatkan loyalitas pelanggan.</a:t>
            </a:r>
            <a:endParaRPr sz="1400" b="0" i="0" u="none" strike="noStrike" cap="none">
              <a:solidFill>
                <a:srgbClr val="000000"/>
              </a:solidFill>
              <a:latin typeface="Calibri"/>
              <a:ea typeface="Calibri"/>
              <a:cs typeface="Calibri"/>
              <a:sym typeface="Calibri"/>
            </a:endParaRPr>
          </a:p>
        </p:txBody>
      </p:sp>
      <p:pic>
        <p:nvPicPr>
          <p:cNvPr id="835" name="Google Shape;835;p14"/>
          <p:cNvPicPr preferRelativeResize="0"/>
          <p:nvPr/>
        </p:nvPicPr>
        <p:blipFill rotWithShape="1">
          <a:blip r:embed="rId3">
            <a:alphaModFix/>
          </a:blip>
          <a:srcRect/>
          <a:stretch/>
        </p:blipFill>
        <p:spPr>
          <a:xfrm>
            <a:off x="4888150" y="1232275"/>
            <a:ext cx="2415700" cy="2415700"/>
          </a:xfrm>
          <a:prstGeom prst="rect">
            <a:avLst/>
          </a:prstGeom>
          <a:noFill/>
          <a:ln>
            <a:noFill/>
          </a:ln>
        </p:spPr>
      </p:pic>
      <p:pic>
        <p:nvPicPr>
          <p:cNvPr id="836" name="Google Shape;836;p14"/>
          <p:cNvPicPr preferRelativeResize="0"/>
          <p:nvPr/>
        </p:nvPicPr>
        <p:blipFill rotWithShape="1">
          <a:blip r:embed="rId4">
            <a:alphaModFix/>
          </a:blip>
          <a:srcRect/>
          <a:stretch/>
        </p:blipFill>
        <p:spPr>
          <a:xfrm>
            <a:off x="8081261" y="1177738"/>
            <a:ext cx="2524775" cy="2524775"/>
          </a:xfrm>
          <a:prstGeom prst="rect">
            <a:avLst/>
          </a:prstGeom>
          <a:noFill/>
          <a:ln>
            <a:noFill/>
          </a:ln>
        </p:spPr>
      </p:pic>
      <p:pic>
        <p:nvPicPr>
          <p:cNvPr id="837" name="Google Shape;837;p14"/>
          <p:cNvPicPr preferRelativeResize="0"/>
          <p:nvPr/>
        </p:nvPicPr>
        <p:blipFill rotWithShape="1">
          <a:blip r:embed="rId5">
            <a:alphaModFix/>
          </a:blip>
          <a:srcRect/>
          <a:stretch/>
        </p:blipFill>
        <p:spPr>
          <a:xfrm>
            <a:off x="2041800" y="1612125"/>
            <a:ext cx="1656000" cy="1656000"/>
          </a:xfrm>
          <a:prstGeom prst="rect">
            <a:avLst/>
          </a:prstGeom>
          <a:noFill/>
          <a:ln>
            <a:noFill/>
          </a:ln>
        </p:spPr>
      </p:pic>
      <p:sp>
        <p:nvSpPr>
          <p:cNvPr id="838" name="Google Shape;838;p14"/>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 </a:t>
            </a:r>
            <a:r>
              <a:rPr lang="en-US" sz="1200" b="1" i="1" u="none" strike="noStrike" cap="none">
                <a:solidFill>
                  <a:srgbClr val="FFFFFF"/>
                </a:solidFill>
                <a:latin typeface="Calibri"/>
                <a:ea typeface="Calibri"/>
                <a:cs typeface="Calibri"/>
                <a:sym typeface="Calibri"/>
              </a:rPr>
              <a:t>Managing Customer Satisfaction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aphicFrame>
        <p:nvGraphicFramePr>
          <p:cNvPr id="571" name="Google Shape;571;p2"/>
          <p:cNvGraphicFramePr/>
          <p:nvPr/>
        </p:nvGraphicFramePr>
        <p:xfrm>
          <a:off x="356183" y="1536698"/>
          <a:ext cx="11494925" cy="4535115"/>
        </p:xfrm>
        <a:graphic>
          <a:graphicData uri="http://schemas.openxmlformats.org/drawingml/2006/table">
            <a:tbl>
              <a:tblPr>
                <a:noFill/>
                <a:tableStyleId>{AD2678B5-5621-42AF-810B-2B7B3C09177E}</a:tableStyleId>
              </a:tblPr>
              <a:tblGrid>
                <a:gridCol w="2194850">
                  <a:extLst>
                    <a:ext uri="{9D8B030D-6E8A-4147-A177-3AD203B41FA5}">
                      <a16:colId xmlns:a16="http://schemas.microsoft.com/office/drawing/2014/main" val="20000"/>
                    </a:ext>
                  </a:extLst>
                </a:gridCol>
                <a:gridCol w="9300075">
                  <a:extLst>
                    <a:ext uri="{9D8B030D-6E8A-4147-A177-3AD203B41FA5}">
                      <a16:colId xmlns:a16="http://schemas.microsoft.com/office/drawing/2014/main" val="20001"/>
                    </a:ext>
                  </a:extLst>
                </a:gridCol>
              </a:tblGrid>
              <a:tr h="371525">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Pathway</a:t>
                      </a:r>
                      <a:endParaRPr sz="1400" u="none" strike="noStrike" cap="none">
                        <a:latin typeface="Calibri"/>
                        <a:ea typeface="Calibri"/>
                        <a:cs typeface="Calibri"/>
                        <a:sym typeface="Calibri"/>
                      </a:endParaRPr>
                    </a:p>
                  </a:txBody>
                  <a:tcPr marL="72875" marR="72875" marT="36450" marB="36450" anchor="ctr">
                    <a:lnL w="1015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000000"/>
                          </a:solidFill>
                          <a:latin typeface="Calibri"/>
                          <a:ea typeface="Calibri"/>
                          <a:cs typeface="Calibri"/>
                          <a:sym typeface="Calibri"/>
                        </a:rPr>
                        <a:t>1. Sales</a:t>
                      </a:r>
                      <a:endParaRPr sz="1400" u="none" strike="noStrike" cap="none">
                        <a:latin typeface="Calibri"/>
                        <a:ea typeface="Calibri"/>
                        <a:cs typeface="Calibri"/>
                        <a:sym typeface="Calibri"/>
                      </a:endParaRPr>
                    </a:p>
                  </a:txBody>
                  <a:tcPr marL="99050" marR="99050" marT="99050" marB="9905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1525">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Sub-pathway</a:t>
                      </a:r>
                      <a:endParaRPr sz="1400" u="none" strike="noStrike" cap="none">
                        <a:latin typeface="Calibri"/>
                        <a:ea typeface="Calibri"/>
                        <a:cs typeface="Calibri"/>
                        <a:sym typeface="Calibri"/>
                      </a:endParaRPr>
                    </a:p>
                  </a:txBody>
                  <a:tcPr marL="72875" marR="72875" marT="36450" marB="36450" anchor="ctr">
                    <a:lnL w="1015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000000"/>
                          </a:solidFill>
                          <a:latin typeface="Calibri"/>
                          <a:ea typeface="Calibri"/>
                          <a:cs typeface="Calibri"/>
                          <a:sym typeface="Calibri"/>
                        </a:rPr>
                        <a:t>1.1 Account Management</a:t>
                      </a:r>
                      <a:endParaRPr sz="1400" u="none" strike="noStrike" cap="none">
                        <a:latin typeface="Calibri"/>
                        <a:ea typeface="Calibri"/>
                        <a:cs typeface="Calibri"/>
                        <a:sym typeface="Calibri"/>
                      </a:endParaRPr>
                    </a:p>
                  </a:txBody>
                  <a:tcPr marL="99050" marR="99050" marT="99050" marB="9905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1525">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Competency</a:t>
                      </a:r>
                      <a:endParaRPr sz="1400" u="none" strike="noStrike" cap="none">
                        <a:latin typeface="Calibri"/>
                        <a:ea typeface="Calibri"/>
                        <a:cs typeface="Calibri"/>
                        <a:sym typeface="Calibri"/>
                      </a:endParaRPr>
                    </a:p>
                  </a:txBody>
                  <a:tcPr marL="72875" marR="72875" marT="36450" marB="36450" anchor="ctr">
                    <a:lnL w="1015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000000"/>
                          </a:solidFill>
                          <a:latin typeface="Calibri"/>
                          <a:ea typeface="Calibri"/>
                          <a:cs typeface="Calibri"/>
                          <a:sym typeface="Calibri"/>
                        </a:rPr>
                        <a:t>T-18 Sales Strategy</a:t>
                      </a:r>
                      <a:endParaRPr sz="1400" u="none" strike="noStrike" cap="none">
                        <a:latin typeface="Calibri"/>
                        <a:ea typeface="Calibri"/>
                        <a:cs typeface="Calibri"/>
                        <a:sym typeface="Calibri"/>
                      </a:endParaRPr>
                    </a:p>
                  </a:txBody>
                  <a:tcPr marL="99050" marR="99050" marT="99050" marB="9905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1525">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Key Element</a:t>
                      </a:r>
                      <a:endParaRPr sz="1400" u="none" strike="noStrike" cap="none">
                        <a:latin typeface="Calibri"/>
                        <a:ea typeface="Calibri"/>
                        <a:cs typeface="Calibri"/>
                        <a:sym typeface="Calibri"/>
                      </a:endParaRPr>
                    </a:p>
                  </a:txBody>
                  <a:tcPr marL="72875" marR="72875" marT="36450" marB="36450" anchor="ctr">
                    <a:lnL w="1015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000000"/>
                          </a:solidFill>
                          <a:latin typeface="Calibri"/>
                          <a:ea typeface="Calibri"/>
                          <a:cs typeface="Calibri"/>
                          <a:sym typeface="Calibri"/>
                        </a:rPr>
                        <a:t>T-18-B-2-3 Sales Planning</a:t>
                      </a:r>
                      <a:endParaRPr sz="1400" u="none" strike="noStrike" cap="none">
                        <a:latin typeface="Calibri"/>
                        <a:ea typeface="Calibri"/>
                        <a:cs typeface="Calibri"/>
                        <a:sym typeface="Calibri"/>
                      </a:endParaRPr>
                    </a:p>
                  </a:txBody>
                  <a:tcPr marL="99050" marR="99050" marT="99050" marB="9905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6300">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Level</a:t>
                      </a:r>
                      <a:endParaRPr sz="1400" u="none" strike="noStrike" cap="none">
                        <a:latin typeface="Calibri"/>
                        <a:ea typeface="Calibri"/>
                        <a:cs typeface="Calibri"/>
                        <a:sym typeface="Calibri"/>
                      </a:endParaRPr>
                    </a:p>
                  </a:txBody>
                  <a:tcPr marL="72875" marR="72875" marT="36450" marB="36450" anchor="ctr">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Calibri"/>
                          <a:ea typeface="Calibri"/>
                          <a:cs typeface="Calibri"/>
                          <a:sym typeface="Calibri"/>
                        </a:rPr>
                        <a:t>Intermediate</a:t>
                      </a:r>
                      <a:endParaRPr sz="1400" u="none" strike="noStrike" cap="none">
                        <a:solidFill>
                          <a:schemeClr val="dk1"/>
                        </a:solidFill>
                        <a:latin typeface="Calibri"/>
                        <a:ea typeface="Calibri"/>
                        <a:cs typeface="Calibri"/>
                        <a:sym typeface="Calibri"/>
                      </a:endParaRPr>
                    </a:p>
                  </a:txBody>
                  <a:tcPr marL="72875" marR="72875" marT="72875" marB="72875" anchor="ctr">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1385225">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Developer</a:t>
                      </a:r>
                      <a:endParaRPr sz="1400" u="none" strike="noStrike" cap="none">
                        <a:latin typeface="Calibri"/>
                        <a:ea typeface="Calibri"/>
                        <a:cs typeface="Calibri"/>
                        <a:sym typeface="Calibri"/>
                      </a:endParaRPr>
                    </a:p>
                  </a:txBody>
                  <a:tcPr marL="72875" marR="72875" marT="36450" marB="36450" anchor="ctr">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450000" marR="0" lvl="0" indent="-355600" algn="l" rtl="0">
                        <a:lnSpc>
                          <a:spcPct val="100000"/>
                        </a:lnSpc>
                        <a:spcBef>
                          <a:spcPts val="0"/>
                        </a:spcBef>
                        <a:spcAft>
                          <a:spcPts val="0"/>
                        </a:spcAft>
                        <a:buClr>
                          <a:schemeClr val="dk1"/>
                        </a:buClr>
                        <a:buSzPts val="1400"/>
                        <a:buFont typeface="Calibri"/>
                        <a:buAutoNum type="arabicPeriod"/>
                      </a:pPr>
                      <a:r>
                        <a:rPr lang="en-US" sz="1400" u="none" strike="noStrike" cap="none">
                          <a:solidFill>
                            <a:schemeClr val="dk1"/>
                          </a:solidFill>
                          <a:latin typeface="Calibri"/>
                          <a:ea typeface="Calibri"/>
                          <a:cs typeface="Calibri"/>
                          <a:sym typeface="Calibri"/>
                        </a:rPr>
                        <a:t>Anisa Eliana Garneti (Markplus Institute)</a:t>
                      </a:r>
                      <a:endParaRPr sz="1400" i="0" u="none" strike="noStrike" cap="none">
                        <a:solidFill>
                          <a:srgbClr val="000000"/>
                        </a:solidFill>
                        <a:latin typeface="Calibri"/>
                        <a:ea typeface="Calibri"/>
                        <a:cs typeface="Calibri"/>
                        <a:sym typeface="Calibri"/>
                      </a:endParaRPr>
                    </a:p>
                  </a:txBody>
                  <a:tcPr marL="72875" marR="72875" marT="72875" marB="72875" anchor="ctr">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46300">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Version</a:t>
                      </a:r>
                      <a:endParaRPr sz="1400" u="none" strike="noStrike" cap="none">
                        <a:latin typeface="Calibri"/>
                        <a:ea typeface="Calibri"/>
                        <a:cs typeface="Calibri"/>
                        <a:sym typeface="Calibri"/>
                      </a:endParaRPr>
                    </a:p>
                  </a:txBody>
                  <a:tcPr marL="72875" marR="72875" marT="36450" marB="36450" anchor="ctr">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57150" marR="0" lvl="0" indent="0" algn="l" rtl="0">
                        <a:lnSpc>
                          <a:spcPct val="100000"/>
                        </a:lnSpc>
                        <a:spcBef>
                          <a:spcPts val="0"/>
                        </a:spcBef>
                        <a:spcAft>
                          <a:spcPts val="0"/>
                        </a:spcAft>
                        <a:buClr>
                          <a:srgbClr val="000000"/>
                        </a:buClr>
                        <a:buSzPts val="1400"/>
                        <a:buFont typeface="Arial"/>
                        <a:buNone/>
                      </a:pPr>
                      <a:r>
                        <a:rPr lang="en-US" sz="1400" i="0" u="none" strike="noStrike" cap="none">
                          <a:solidFill>
                            <a:srgbClr val="000000"/>
                          </a:solidFill>
                          <a:latin typeface="Calibri"/>
                          <a:ea typeface="Calibri"/>
                          <a:cs typeface="Calibri"/>
                          <a:sym typeface="Calibri"/>
                        </a:rPr>
                        <a:t>1.</a:t>
                      </a:r>
                      <a:r>
                        <a:rPr lang="en-US" sz="1400" u="none" strike="noStrike" cap="none">
                          <a:latin typeface="Calibri"/>
                          <a:ea typeface="Calibri"/>
                          <a:cs typeface="Calibri"/>
                          <a:sym typeface="Calibri"/>
                        </a:rPr>
                        <a:t>1.2</a:t>
                      </a:r>
                      <a:endParaRPr sz="1400" u="none" strike="noStrike" cap="none">
                        <a:latin typeface="Calibri"/>
                        <a:ea typeface="Calibri"/>
                        <a:cs typeface="Calibri"/>
                        <a:sym typeface="Calibri"/>
                      </a:endParaRPr>
                    </a:p>
                  </a:txBody>
                  <a:tcPr marL="72875" marR="72875" marT="72875" marB="72875" anchor="ctr">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761875">
                <a:tc>
                  <a:txBody>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Approval</a:t>
                      </a:r>
                      <a:endParaRPr sz="1400" u="none" strike="noStrike" cap="none">
                        <a:latin typeface="Calibri"/>
                        <a:ea typeface="Calibri"/>
                        <a:cs typeface="Calibri"/>
                        <a:sym typeface="Calibri"/>
                      </a:endParaRPr>
                    </a:p>
                  </a:txBody>
                  <a:tcPr marL="72875" marR="72875" marT="36450" marB="36450" anchor="ctr">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450000" marR="0" lvl="0" indent="-365125" algn="l" rtl="0">
                        <a:lnSpc>
                          <a:spcPct val="100000"/>
                        </a:lnSpc>
                        <a:spcBef>
                          <a:spcPts val="0"/>
                        </a:spcBef>
                        <a:spcAft>
                          <a:spcPts val="0"/>
                        </a:spcAft>
                        <a:buClr>
                          <a:srgbClr val="000000"/>
                        </a:buClr>
                        <a:buSzPts val="1400"/>
                        <a:buFont typeface="Calibri"/>
                        <a:buAutoNum type="arabicPeriod"/>
                      </a:pPr>
                      <a:r>
                        <a:rPr lang="en-US" sz="1400" i="0" u="none" strike="noStrike" cap="none">
                          <a:solidFill>
                            <a:srgbClr val="000000"/>
                          </a:solidFill>
                          <a:latin typeface="Calibri"/>
                          <a:ea typeface="Calibri"/>
                          <a:cs typeface="Calibri"/>
                          <a:sym typeface="Calibri"/>
                        </a:rPr>
                        <a:t>Mgr. Learning Dev. Cons. Business &amp; GTM</a:t>
                      </a:r>
                      <a:endParaRPr sz="1400" u="none" strike="noStrike" cap="none">
                        <a:latin typeface="Calibri"/>
                        <a:ea typeface="Calibri"/>
                        <a:cs typeface="Calibri"/>
                        <a:sym typeface="Calibri"/>
                      </a:endParaRPr>
                    </a:p>
                    <a:p>
                      <a:pPr marL="450000" marR="0" lvl="0" indent="-365125" algn="l" rtl="0">
                        <a:lnSpc>
                          <a:spcPct val="100000"/>
                        </a:lnSpc>
                        <a:spcBef>
                          <a:spcPts val="0"/>
                        </a:spcBef>
                        <a:spcAft>
                          <a:spcPts val="0"/>
                        </a:spcAft>
                        <a:buClr>
                          <a:srgbClr val="000000"/>
                        </a:buClr>
                        <a:buSzPts val="1400"/>
                        <a:buFont typeface="Calibri"/>
                        <a:buAutoNum type="arabicPeriod"/>
                      </a:pPr>
                      <a:r>
                        <a:rPr lang="en-US" sz="1400" i="0" u="none" strike="noStrike" cap="none">
                          <a:solidFill>
                            <a:srgbClr val="000000"/>
                          </a:solidFill>
                          <a:latin typeface="Calibri"/>
                          <a:ea typeface="Calibri"/>
                          <a:cs typeface="Calibri"/>
                          <a:sym typeface="Calibri"/>
                        </a:rPr>
                        <a:t>Mgr. Learning Dev. Corp. Business &amp; GTM</a:t>
                      </a:r>
                      <a:endParaRPr sz="1400" u="none" strike="noStrike" cap="none">
                        <a:latin typeface="Calibri"/>
                        <a:ea typeface="Calibri"/>
                        <a:cs typeface="Calibri"/>
                        <a:sym typeface="Calibri"/>
                      </a:endParaRPr>
                    </a:p>
                    <a:p>
                      <a:pPr marL="450000" marR="0" lvl="0" indent="-365125" algn="l" rtl="0">
                        <a:lnSpc>
                          <a:spcPct val="100000"/>
                        </a:lnSpc>
                        <a:spcBef>
                          <a:spcPts val="0"/>
                        </a:spcBef>
                        <a:spcAft>
                          <a:spcPts val="0"/>
                        </a:spcAft>
                        <a:buClr>
                          <a:srgbClr val="000000"/>
                        </a:buClr>
                        <a:buSzPts val="1400"/>
                        <a:buFont typeface="Calibri"/>
                        <a:buAutoNum type="arabicPeriod"/>
                      </a:pPr>
                      <a:r>
                        <a:rPr lang="en-US" sz="1400" i="0" u="none" strike="noStrike" cap="none">
                          <a:solidFill>
                            <a:srgbClr val="000000"/>
                          </a:solidFill>
                          <a:latin typeface="Calibri"/>
                          <a:ea typeface="Calibri"/>
                          <a:cs typeface="Calibri"/>
                          <a:sym typeface="Calibri"/>
                        </a:rPr>
                        <a:t>SM School of Digital Go To Market</a:t>
                      </a:r>
                      <a:endParaRPr sz="1400" u="none" strike="noStrike" cap="none">
                        <a:latin typeface="Calibri"/>
                        <a:ea typeface="Calibri"/>
                        <a:cs typeface="Calibri"/>
                        <a:sym typeface="Calibri"/>
                      </a:endParaRPr>
                    </a:p>
                  </a:txBody>
                  <a:tcPr marL="72875" marR="72875" marT="72875" marB="72875" anchor="ctr">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572" name="Google Shape;572;p2"/>
          <p:cNvSpPr txBox="1">
            <a:spLocks noGrp="1"/>
          </p:cNvSpPr>
          <p:nvPr>
            <p:ph type="title"/>
          </p:nvPr>
        </p:nvSpPr>
        <p:spPr>
          <a:xfrm>
            <a:off x="833432" y="850114"/>
            <a:ext cx="10725300" cy="686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US" b="1" i="1"/>
              <a:t>Managing Relationship with Key Account</a:t>
            </a:r>
            <a:endParaRPr b="1" i="1"/>
          </a:p>
        </p:txBody>
      </p:sp>
      <p:sp>
        <p:nvSpPr>
          <p:cNvPr id="573" name="Google Shape;573;p2"/>
          <p:cNvSpPr txBox="1">
            <a:spLocks noGrp="1"/>
          </p:cNvSpPr>
          <p:nvPr>
            <p:ph type="body" id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1000"/>
              <a:buNone/>
            </a:pPr>
            <a:r>
              <a:rPr lang="en-US" sz="1200" i="1"/>
              <a:t>Managing Relationship With Key Account</a:t>
            </a:r>
            <a:endParaRPr/>
          </a:p>
        </p:txBody>
      </p:sp>
      <p:sp>
        <p:nvSpPr>
          <p:cNvPr id="574" name="Google Shape;574;p2"/>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6"/>
          <p:cNvSpPr txBox="1">
            <a:spLocks noGrp="1"/>
          </p:cNvSpPr>
          <p:nvPr>
            <p:ph type="title"/>
          </p:nvPr>
        </p:nvSpPr>
        <p:spPr>
          <a:xfrm>
            <a:off x="833424" y="1002525"/>
            <a:ext cx="10601700" cy="6867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b="1"/>
              <a:t>Hubungan Loyalitas dengan Kepuasan Pelanggan</a:t>
            </a:r>
            <a:endParaRPr b="1"/>
          </a:p>
        </p:txBody>
      </p:sp>
      <p:sp>
        <p:nvSpPr>
          <p:cNvPr id="844" name="Google Shape;844;p16"/>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19</a:t>
            </a:fld>
            <a:endParaRPr/>
          </a:p>
        </p:txBody>
      </p:sp>
      <p:sp>
        <p:nvSpPr>
          <p:cNvPr id="845" name="Google Shape;845;p16"/>
          <p:cNvSpPr/>
          <p:nvPr/>
        </p:nvSpPr>
        <p:spPr>
          <a:xfrm>
            <a:off x="797800" y="1853051"/>
            <a:ext cx="10546407" cy="1427319"/>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w="19050" cap="flat" cmpd="sng">
            <a:solidFill>
              <a:srgbClr val="134263"/>
            </a:solidFill>
            <a:prstDash val="dash"/>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31F2A"/>
              </a:solidFill>
              <a:latin typeface="Arial"/>
              <a:ea typeface="Arial"/>
              <a:cs typeface="Arial"/>
              <a:sym typeface="Arial"/>
            </a:endParaRPr>
          </a:p>
        </p:txBody>
      </p:sp>
      <p:sp>
        <p:nvSpPr>
          <p:cNvPr id="846" name="Google Shape;846;p16"/>
          <p:cNvSpPr/>
          <p:nvPr/>
        </p:nvSpPr>
        <p:spPr>
          <a:xfrm>
            <a:off x="1055490" y="2008635"/>
            <a:ext cx="4856566" cy="458285"/>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solidFill>
            <a:srgbClr val="2C355F"/>
          </a:solid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1" u="none" strike="noStrike" cap="none">
                <a:solidFill>
                  <a:srgbClr val="FFFFFF"/>
                </a:solidFill>
                <a:latin typeface="Calibri"/>
                <a:ea typeface="Calibri"/>
                <a:cs typeface="Calibri"/>
                <a:sym typeface="Calibri"/>
              </a:rPr>
              <a:t>Satisfaction</a:t>
            </a:r>
            <a:endParaRPr sz="1400" b="1" i="1" u="none" strike="noStrike" cap="none">
              <a:solidFill>
                <a:srgbClr val="000000"/>
              </a:solidFill>
              <a:latin typeface="Calibri"/>
              <a:ea typeface="Calibri"/>
              <a:cs typeface="Calibri"/>
              <a:sym typeface="Calibri"/>
            </a:endParaRPr>
          </a:p>
        </p:txBody>
      </p:sp>
      <p:sp>
        <p:nvSpPr>
          <p:cNvPr id="847" name="Google Shape;847;p16"/>
          <p:cNvSpPr/>
          <p:nvPr/>
        </p:nvSpPr>
        <p:spPr>
          <a:xfrm>
            <a:off x="6254686" y="2007202"/>
            <a:ext cx="4856566" cy="458285"/>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solidFill>
            <a:srgbClr val="2797A4"/>
          </a:solid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1" u="none" strike="noStrike" cap="none">
                <a:solidFill>
                  <a:srgbClr val="FFFFFF"/>
                </a:solidFill>
                <a:latin typeface="Calibri"/>
                <a:ea typeface="Calibri"/>
                <a:cs typeface="Calibri"/>
                <a:sym typeface="Calibri"/>
              </a:rPr>
              <a:t>Loyalty</a:t>
            </a:r>
            <a:endParaRPr sz="1400" b="1" i="1" u="none" strike="noStrike" cap="none">
              <a:solidFill>
                <a:srgbClr val="000000"/>
              </a:solidFill>
              <a:latin typeface="Calibri"/>
              <a:ea typeface="Calibri"/>
              <a:cs typeface="Calibri"/>
              <a:sym typeface="Calibri"/>
            </a:endParaRPr>
          </a:p>
        </p:txBody>
      </p:sp>
      <p:sp>
        <p:nvSpPr>
          <p:cNvPr id="848" name="Google Shape;848;p16"/>
          <p:cNvSpPr/>
          <p:nvPr/>
        </p:nvSpPr>
        <p:spPr>
          <a:xfrm>
            <a:off x="1051373" y="2595771"/>
            <a:ext cx="4864586" cy="530924"/>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Berkaitan dengan hasil proses</a:t>
            </a:r>
            <a:endParaRPr sz="1400" b="0" i="0" u="none" strike="noStrike" cap="none">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(jangka pendek)</a:t>
            </a:r>
            <a:endParaRPr sz="1400" b="0" i="0" u="none" strike="noStrike" cap="none">
              <a:solidFill>
                <a:srgbClr val="000000"/>
              </a:solidFill>
              <a:latin typeface="Calibri"/>
              <a:ea typeface="Calibri"/>
              <a:cs typeface="Calibri"/>
              <a:sym typeface="Calibri"/>
            </a:endParaRPr>
          </a:p>
        </p:txBody>
      </p:sp>
      <p:sp>
        <p:nvSpPr>
          <p:cNvPr id="849" name="Google Shape;849;p16"/>
          <p:cNvSpPr/>
          <p:nvPr/>
        </p:nvSpPr>
        <p:spPr>
          <a:xfrm>
            <a:off x="6254686" y="2595771"/>
            <a:ext cx="4864586" cy="530924"/>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Berkaitan dengan hubungan</a:t>
            </a:r>
            <a:endParaRPr sz="1400" b="0" i="0" u="none" strike="noStrike" cap="none">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(jangka panjang)</a:t>
            </a:r>
            <a:endParaRPr sz="1400" b="0" i="0" u="none" strike="noStrike" cap="none">
              <a:solidFill>
                <a:srgbClr val="000000"/>
              </a:solidFill>
              <a:latin typeface="Calibri"/>
              <a:ea typeface="Calibri"/>
              <a:cs typeface="Calibri"/>
              <a:sym typeface="Calibri"/>
            </a:endParaRPr>
          </a:p>
        </p:txBody>
      </p:sp>
      <p:sp>
        <p:nvSpPr>
          <p:cNvPr id="850" name="Google Shape;850;p16"/>
          <p:cNvSpPr/>
          <p:nvPr/>
        </p:nvSpPr>
        <p:spPr>
          <a:xfrm>
            <a:off x="1513492" y="3475967"/>
            <a:ext cx="3669779"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Definisi Loyalitas Pelanggan</a:t>
            </a:r>
            <a:endParaRPr sz="1400" b="1" i="0" u="none" strike="noStrike" cap="none">
              <a:solidFill>
                <a:srgbClr val="000000"/>
              </a:solidFill>
              <a:latin typeface="Calibri"/>
              <a:ea typeface="Calibri"/>
              <a:cs typeface="Calibri"/>
              <a:sym typeface="Calibri"/>
            </a:endParaRPr>
          </a:p>
        </p:txBody>
      </p:sp>
      <p:sp>
        <p:nvSpPr>
          <p:cNvPr id="851" name="Google Shape;851;p16"/>
          <p:cNvSpPr/>
          <p:nvPr/>
        </p:nvSpPr>
        <p:spPr>
          <a:xfrm>
            <a:off x="797800" y="4055438"/>
            <a:ext cx="5101161" cy="222987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85725"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Kesediaan pelanggan untuk terus membeli dari perusahaan dalam jangka panjang dan merekomendasikan produk perusahaan kepada teman dan rekan.</a:t>
            </a:r>
            <a:endParaRPr sz="1400" b="0" i="0" u="none" strike="noStrike" cap="none">
              <a:solidFill>
                <a:srgbClr val="000000"/>
              </a:solidFill>
              <a:latin typeface="Calibri"/>
              <a:ea typeface="Calibri"/>
              <a:cs typeface="Calibri"/>
              <a:sym typeface="Calibri"/>
            </a:endParaRPr>
          </a:p>
          <a:p>
            <a:pPr marL="85725"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Loyalitas pelanggan tidak hanya berarti perilaku. Ini termasuk preferensi, kesukaan, dan niat masa depan.</a:t>
            </a:r>
            <a:endParaRPr sz="1400" b="0" i="0" u="none" strike="noStrike" cap="none">
              <a:solidFill>
                <a:srgbClr val="000000"/>
              </a:solidFill>
              <a:latin typeface="Calibri"/>
              <a:ea typeface="Calibri"/>
              <a:cs typeface="Calibri"/>
              <a:sym typeface="Calibri"/>
            </a:endParaRPr>
          </a:p>
        </p:txBody>
      </p:sp>
      <p:cxnSp>
        <p:nvCxnSpPr>
          <p:cNvPr id="852" name="Google Shape;852;p16"/>
          <p:cNvCxnSpPr/>
          <p:nvPr/>
        </p:nvCxnSpPr>
        <p:spPr>
          <a:xfrm>
            <a:off x="6087481" y="1852625"/>
            <a:ext cx="7500" cy="4099200"/>
          </a:xfrm>
          <a:prstGeom prst="straightConnector1">
            <a:avLst/>
          </a:prstGeom>
          <a:noFill/>
          <a:ln w="19050" cap="flat" cmpd="sng">
            <a:solidFill>
              <a:srgbClr val="134263"/>
            </a:solidFill>
            <a:prstDash val="solid"/>
            <a:miter lim="800000"/>
            <a:headEnd type="none" w="sm" len="sm"/>
            <a:tailEnd type="none" w="sm" len="sm"/>
          </a:ln>
        </p:spPr>
      </p:cxnSp>
      <p:sp>
        <p:nvSpPr>
          <p:cNvPr id="853" name="Google Shape;853;p16"/>
          <p:cNvSpPr/>
          <p:nvPr/>
        </p:nvSpPr>
        <p:spPr>
          <a:xfrm>
            <a:off x="7091212" y="3475967"/>
            <a:ext cx="3669779"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Karakteristik Dasar Loyalitas</a:t>
            </a:r>
            <a:endParaRPr sz="1400" b="1" i="0" u="none" strike="noStrike" cap="none">
              <a:solidFill>
                <a:srgbClr val="000000"/>
              </a:solidFill>
              <a:latin typeface="Calibri"/>
              <a:ea typeface="Calibri"/>
              <a:cs typeface="Calibri"/>
              <a:sym typeface="Calibri"/>
            </a:endParaRPr>
          </a:p>
        </p:txBody>
      </p:sp>
      <p:sp>
        <p:nvSpPr>
          <p:cNvPr id="854" name="Google Shape;854;p16"/>
          <p:cNvSpPr/>
          <p:nvPr/>
        </p:nvSpPr>
        <p:spPr>
          <a:xfrm>
            <a:off x="6293049" y="4055438"/>
            <a:ext cx="5101161" cy="2760802"/>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447675" marR="0" lvl="0" indent="-317500" algn="just" rtl="0">
              <a:lnSpc>
                <a:spcPct val="150000"/>
              </a:lnSpc>
              <a:spcBef>
                <a:spcPts val="0"/>
              </a:spcBef>
              <a:spcAft>
                <a:spcPts val="0"/>
              </a:spcAft>
              <a:buClr>
                <a:srgbClr val="000000"/>
              </a:buClr>
              <a:buSzPts val="1400"/>
              <a:buFont typeface="Calibri"/>
              <a:buAutoNum type="arabicPeriod"/>
            </a:pPr>
            <a:r>
              <a:rPr lang="en-US" sz="1400" b="0" i="0" u="none" strike="noStrike" cap="none">
                <a:solidFill>
                  <a:srgbClr val="000000"/>
                </a:solidFill>
                <a:latin typeface="Calibri"/>
                <a:ea typeface="Calibri"/>
                <a:cs typeface="Calibri"/>
                <a:sym typeface="Calibri"/>
              </a:rPr>
              <a:t>Pelanggan tersebut membeli produk secara berulang,</a:t>
            </a:r>
            <a:endParaRPr sz="1400" b="0" i="0" u="none" strike="noStrike" cap="none">
              <a:solidFill>
                <a:srgbClr val="000000"/>
              </a:solidFill>
              <a:latin typeface="Calibri"/>
              <a:ea typeface="Calibri"/>
              <a:cs typeface="Calibri"/>
              <a:sym typeface="Calibri"/>
            </a:endParaRPr>
          </a:p>
          <a:p>
            <a:pPr marL="447675" marR="0" lvl="0" indent="-317500" algn="just" rtl="0">
              <a:lnSpc>
                <a:spcPct val="150000"/>
              </a:lnSpc>
              <a:spcBef>
                <a:spcPts val="0"/>
              </a:spcBef>
              <a:spcAft>
                <a:spcPts val="0"/>
              </a:spcAft>
              <a:buClr>
                <a:srgbClr val="000000"/>
              </a:buClr>
              <a:buSzPts val="1400"/>
              <a:buFont typeface="Calibri"/>
              <a:buAutoNum type="arabicPeriod"/>
            </a:pPr>
            <a:r>
              <a:rPr lang="en-US" sz="1400" b="0" i="0" u="none" strike="noStrike" cap="none">
                <a:solidFill>
                  <a:srgbClr val="000000"/>
                </a:solidFill>
                <a:latin typeface="Calibri"/>
                <a:ea typeface="Calibri"/>
                <a:cs typeface="Calibri"/>
                <a:sym typeface="Calibri"/>
              </a:rPr>
              <a:t>Membeli lini produk yang lain dalam perusahaan yang sama.</a:t>
            </a:r>
            <a:endParaRPr sz="1400" b="0" i="0" u="none" strike="noStrike" cap="none">
              <a:solidFill>
                <a:srgbClr val="000000"/>
              </a:solidFill>
              <a:latin typeface="Calibri"/>
              <a:ea typeface="Calibri"/>
              <a:cs typeface="Calibri"/>
              <a:sym typeface="Calibri"/>
            </a:endParaRPr>
          </a:p>
          <a:p>
            <a:pPr marL="447675" marR="0" lvl="0" indent="-317500" algn="just" rtl="0">
              <a:lnSpc>
                <a:spcPct val="150000"/>
              </a:lnSpc>
              <a:spcBef>
                <a:spcPts val="0"/>
              </a:spcBef>
              <a:spcAft>
                <a:spcPts val="0"/>
              </a:spcAft>
              <a:buClr>
                <a:srgbClr val="000000"/>
              </a:buClr>
              <a:buSzPts val="1400"/>
              <a:buFont typeface="Calibri"/>
              <a:buAutoNum type="arabicPeriod"/>
            </a:pPr>
            <a:r>
              <a:rPr lang="en-US" sz="1400" b="0" i="0" u="none" strike="noStrike" cap="none">
                <a:solidFill>
                  <a:srgbClr val="000000"/>
                </a:solidFill>
                <a:latin typeface="Calibri"/>
                <a:ea typeface="Calibri"/>
                <a:cs typeface="Calibri"/>
                <a:sym typeface="Calibri"/>
              </a:rPr>
              <a:t>Menolak mengakui produk dari perusahaan lain karena mereka yakin bahwa produk yang mereka pilih adalah yang terbaik.</a:t>
            </a:r>
            <a:endParaRPr sz="1400" b="0" i="0" u="none" strike="noStrike" cap="none">
              <a:solidFill>
                <a:srgbClr val="000000"/>
              </a:solidFill>
              <a:latin typeface="Calibri"/>
              <a:ea typeface="Calibri"/>
              <a:cs typeface="Calibri"/>
              <a:sym typeface="Calibri"/>
            </a:endParaRPr>
          </a:p>
          <a:p>
            <a:pPr marL="447675" marR="0" lvl="0" indent="-317500" algn="just" rtl="0">
              <a:lnSpc>
                <a:spcPct val="150000"/>
              </a:lnSpc>
              <a:spcBef>
                <a:spcPts val="0"/>
              </a:spcBef>
              <a:spcAft>
                <a:spcPts val="0"/>
              </a:spcAft>
              <a:buClr>
                <a:srgbClr val="000000"/>
              </a:buClr>
              <a:buSzPts val="1400"/>
              <a:buFont typeface="Calibri"/>
              <a:buAutoNum type="arabicPeriod"/>
            </a:pPr>
            <a:r>
              <a:rPr lang="en-US" sz="1400" b="0" i="0" u="none" strike="noStrike" cap="none">
                <a:solidFill>
                  <a:srgbClr val="000000"/>
                </a:solidFill>
                <a:latin typeface="Calibri"/>
                <a:ea typeface="Calibri"/>
                <a:cs typeface="Calibri"/>
                <a:sym typeface="Calibri"/>
              </a:rPr>
              <a:t>Merekomendasikan secara positif kepada orang lain.</a:t>
            </a:r>
            <a:endParaRPr sz="1400" b="0" i="0" u="none" strike="noStrike" cap="none">
              <a:solidFill>
                <a:srgbClr val="000000"/>
              </a:solidFill>
              <a:latin typeface="Calibri"/>
              <a:ea typeface="Calibri"/>
              <a:cs typeface="Calibri"/>
              <a:sym typeface="Calibri"/>
            </a:endParaRPr>
          </a:p>
        </p:txBody>
      </p:sp>
      <p:sp>
        <p:nvSpPr>
          <p:cNvPr id="855" name="Google Shape;855;p16"/>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 </a:t>
            </a:r>
            <a:r>
              <a:rPr lang="en-US" sz="1200" b="1" i="1" u="none" strike="noStrike" cap="none">
                <a:solidFill>
                  <a:srgbClr val="FFFFFF"/>
                </a:solidFill>
                <a:latin typeface="Calibri"/>
                <a:ea typeface="Calibri"/>
                <a:cs typeface="Calibri"/>
                <a:sym typeface="Calibri"/>
              </a:rPr>
              <a:t>Managing Customer Satisfaction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7"/>
          <p:cNvSpPr txBox="1">
            <a:spLocks noGrp="1"/>
          </p:cNvSpPr>
          <p:nvPr>
            <p:ph type="title"/>
          </p:nvPr>
        </p:nvSpPr>
        <p:spPr>
          <a:xfrm>
            <a:off x="833426" y="1002525"/>
            <a:ext cx="8956800" cy="68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b="1"/>
              <a:t>Tipe Loyalitas</a:t>
            </a:r>
            <a:endParaRPr b="1">
              <a:latin typeface="Calibri"/>
              <a:ea typeface="Calibri"/>
              <a:cs typeface="Calibri"/>
              <a:sym typeface="Calibri"/>
            </a:endParaRPr>
          </a:p>
        </p:txBody>
      </p:sp>
      <p:sp>
        <p:nvSpPr>
          <p:cNvPr id="861" name="Google Shape;861;p17"/>
          <p:cNvSpPr txBox="1">
            <a:spLocks noGrp="1"/>
          </p:cNvSpPr>
          <p:nvPr>
            <p:ph type="sldNum" idx="12"/>
          </p:nvPr>
        </p:nvSpPr>
        <p:spPr>
          <a:xfrm>
            <a:off x="11435163" y="6492875"/>
            <a:ext cx="554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20</a:t>
            </a:fld>
            <a:endParaRPr/>
          </a:p>
        </p:txBody>
      </p:sp>
      <p:sp>
        <p:nvSpPr>
          <p:cNvPr id="862" name="Google Shape;862;p17"/>
          <p:cNvSpPr/>
          <p:nvPr/>
        </p:nvSpPr>
        <p:spPr>
          <a:xfrm>
            <a:off x="1772081" y="2451986"/>
            <a:ext cx="1922177" cy="42473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Monopoly loyalty</a:t>
            </a:r>
            <a:endParaRPr sz="1400" b="0" i="0" u="none" strike="noStrike" cap="none">
              <a:solidFill>
                <a:srgbClr val="000000"/>
              </a:solidFill>
              <a:latin typeface="Calibri"/>
              <a:ea typeface="Calibri"/>
              <a:cs typeface="Calibri"/>
              <a:sym typeface="Calibri"/>
            </a:endParaRPr>
          </a:p>
        </p:txBody>
      </p:sp>
      <p:cxnSp>
        <p:nvCxnSpPr>
          <p:cNvPr id="863" name="Google Shape;863;p17"/>
          <p:cNvCxnSpPr/>
          <p:nvPr/>
        </p:nvCxnSpPr>
        <p:spPr>
          <a:xfrm>
            <a:off x="4355785" y="1781076"/>
            <a:ext cx="0" cy="4486500"/>
          </a:xfrm>
          <a:prstGeom prst="straightConnector1">
            <a:avLst/>
          </a:prstGeom>
          <a:noFill/>
          <a:ln w="28575" cap="flat" cmpd="sng">
            <a:solidFill>
              <a:srgbClr val="134263"/>
            </a:solidFill>
            <a:prstDash val="solid"/>
            <a:miter lim="800000"/>
            <a:headEnd type="none" w="sm" len="sm"/>
            <a:tailEnd type="none" w="sm" len="sm"/>
          </a:ln>
        </p:spPr>
      </p:cxnSp>
      <p:cxnSp>
        <p:nvCxnSpPr>
          <p:cNvPr id="864" name="Google Shape;864;p17"/>
          <p:cNvCxnSpPr/>
          <p:nvPr/>
        </p:nvCxnSpPr>
        <p:spPr>
          <a:xfrm>
            <a:off x="7670485" y="1781076"/>
            <a:ext cx="0" cy="4575300"/>
          </a:xfrm>
          <a:prstGeom prst="straightConnector1">
            <a:avLst/>
          </a:prstGeom>
          <a:noFill/>
          <a:ln w="28575" cap="flat" cmpd="sng">
            <a:solidFill>
              <a:srgbClr val="134263"/>
            </a:solidFill>
            <a:prstDash val="solid"/>
            <a:miter lim="800000"/>
            <a:headEnd type="none" w="sm" len="sm"/>
            <a:tailEnd type="none" w="sm" len="sm"/>
          </a:ln>
        </p:spPr>
      </p:cxnSp>
      <p:cxnSp>
        <p:nvCxnSpPr>
          <p:cNvPr id="865" name="Google Shape;865;p17"/>
          <p:cNvCxnSpPr/>
          <p:nvPr/>
        </p:nvCxnSpPr>
        <p:spPr>
          <a:xfrm>
            <a:off x="1408613" y="2148536"/>
            <a:ext cx="9368100" cy="0"/>
          </a:xfrm>
          <a:prstGeom prst="straightConnector1">
            <a:avLst/>
          </a:prstGeom>
          <a:noFill/>
          <a:ln w="19050" cap="flat" cmpd="sng">
            <a:solidFill>
              <a:srgbClr val="134263"/>
            </a:solidFill>
            <a:prstDash val="lgDash"/>
            <a:miter lim="800000"/>
            <a:headEnd type="none" w="sm" len="sm"/>
            <a:tailEnd type="none" w="sm" len="sm"/>
          </a:ln>
        </p:spPr>
      </p:cxnSp>
      <p:sp>
        <p:nvSpPr>
          <p:cNvPr id="866" name="Google Shape;866;p17"/>
          <p:cNvSpPr/>
          <p:nvPr/>
        </p:nvSpPr>
        <p:spPr>
          <a:xfrm>
            <a:off x="1772081" y="3216390"/>
            <a:ext cx="1922177" cy="592865"/>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Cost of change loyalty</a:t>
            </a:r>
            <a:endParaRPr sz="1400" b="0" i="0" u="none" strike="noStrike" cap="none">
              <a:solidFill>
                <a:srgbClr val="000000"/>
              </a:solidFill>
              <a:latin typeface="Calibri"/>
              <a:ea typeface="Calibri"/>
              <a:cs typeface="Calibri"/>
              <a:sym typeface="Calibri"/>
            </a:endParaRPr>
          </a:p>
        </p:txBody>
      </p:sp>
      <p:sp>
        <p:nvSpPr>
          <p:cNvPr id="867" name="Google Shape;867;p17"/>
          <p:cNvSpPr/>
          <p:nvPr/>
        </p:nvSpPr>
        <p:spPr>
          <a:xfrm>
            <a:off x="1772081" y="4146426"/>
            <a:ext cx="1922177" cy="592865"/>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Incentivized loyalty</a:t>
            </a:r>
            <a:endParaRPr sz="1400" b="0" i="0" u="none" strike="noStrike" cap="none">
              <a:solidFill>
                <a:srgbClr val="000000"/>
              </a:solidFill>
              <a:latin typeface="Calibri"/>
              <a:ea typeface="Calibri"/>
              <a:cs typeface="Calibri"/>
              <a:sym typeface="Calibri"/>
            </a:endParaRPr>
          </a:p>
        </p:txBody>
      </p:sp>
      <p:sp>
        <p:nvSpPr>
          <p:cNvPr id="868" name="Google Shape;868;p17"/>
          <p:cNvSpPr/>
          <p:nvPr/>
        </p:nvSpPr>
        <p:spPr>
          <a:xfrm>
            <a:off x="1759417" y="5082313"/>
            <a:ext cx="1922177" cy="42473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Habitual loyalty</a:t>
            </a:r>
            <a:endParaRPr sz="1400" b="0" i="0" u="none" strike="noStrike" cap="none">
              <a:solidFill>
                <a:srgbClr val="000000"/>
              </a:solidFill>
              <a:latin typeface="Calibri"/>
              <a:ea typeface="Calibri"/>
              <a:cs typeface="Calibri"/>
              <a:sym typeface="Calibri"/>
            </a:endParaRPr>
          </a:p>
        </p:txBody>
      </p:sp>
      <p:sp>
        <p:nvSpPr>
          <p:cNvPr id="869" name="Google Shape;869;p17"/>
          <p:cNvSpPr/>
          <p:nvPr/>
        </p:nvSpPr>
        <p:spPr>
          <a:xfrm>
            <a:off x="1759417" y="5850306"/>
            <a:ext cx="1922177" cy="58401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1" u="none" strike="noStrike" cap="none">
                <a:solidFill>
                  <a:srgbClr val="000000"/>
                </a:solidFill>
                <a:latin typeface="Calibri"/>
                <a:ea typeface="Calibri"/>
                <a:cs typeface="Calibri"/>
                <a:sym typeface="Calibri"/>
              </a:rPr>
              <a:t>Committed loyalty</a:t>
            </a:r>
            <a:endParaRPr sz="1400" b="0" i="0" u="none" strike="noStrike" cap="none">
              <a:solidFill>
                <a:srgbClr val="000000"/>
              </a:solidFill>
              <a:latin typeface="Calibri"/>
              <a:ea typeface="Calibri"/>
              <a:cs typeface="Calibri"/>
              <a:sym typeface="Calibri"/>
            </a:endParaRPr>
          </a:p>
        </p:txBody>
      </p:sp>
      <p:sp>
        <p:nvSpPr>
          <p:cNvPr id="870" name="Google Shape;870;p17"/>
          <p:cNvSpPr/>
          <p:nvPr/>
        </p:nvSpPr>
        <p:spPr>
          <a:xfrm>
            <a:off x="5039574" y="2528186"/>
            <a:ext cx="1922177" cy="42473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PLN</a:t>
            </a:r>
            <a:endParaRPr sz="1400" b="0" i="0" u="none" strike="noStrike" cap="none">
              <a:solidFill>
                <a:srgbClr val="000000"/>
              </a:solidFill>
              <a:latin typeface="Calibri"/>
              <a:ea typeface="Calibri"/>
              <a:cs typeface="Calibri"/>
              <a:sym typeface="Calibri"/>
            </a:endParaRPr>
          </a:p>
        </p:txBody>
      </p:sp>
      <p:sp>
        <p:nvSpPr>
          <p:cNvPr id="871" name="Google Shape;871;p17"/>
          <p:cNvSpPr/>
          <p:nvPr/>
        </p:nvSpPr>
        <p:spPr>
          <a:xfrm>
            <a:off x="8349786" y="2519463"/>
            <a:ext cx="1922177" cy="42473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1" u="none" strike="noStrike" cap="none">
                <a:solidFill>
                  <a:srgbClr val="000000"/>
                </a:solidFill>
                <a:latin typeface="Calibri"/>
                <a:ea typeface="Calibri"/>
                <a:cs typeface="Calibri"/>
                <a:sym typeface="Calibri"/>
              </a:rPr>
              <a:t>Low</a:t>
            </a:r>
            <a:endParaRPr sz="1400" b="0" i="0" u="none" strike="noStrike" cap="none">
              <a:solidFill>
                <a:srgbClr val="000000"/>
              </a:solidFill>
              <a:latin typeface="Calibri"/>
              <a:ea typeface="Calibri"/>
              <a:cs typeface="Calibri"/>
              <a:sym typeface="Calibri"/>
            </a:endParaRPr>
          </a:p>
        </p:txBody>
      </p:sp>
      <p:sp>
        <p:nvSpPr>
          <p:cNvPr id="872" name="Google Shape;872;p17"/>
          <p:cNvSpPr/>
          <p:nvPr/>
        </p:nvSpPr>
        <p:spPr>
          <a:xfrm>
            <a:off x="5039574" y="3368790"/>
            <a:ext cx="1922177" cy="592865"/>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SPBU Pertamina</a:t>
            </a:r>
            <a:endParaRPr sz="1400" b="0" i="0" u="none" strike="noStrike" cap="none">
              <a:solidFill>
                <a:srgbClr val="000000"/>
              </a:solidFill>
              <a:latin typeface="Calibri"/>
              <a:ea typeface="Calibri"/>
              <a:cs typeface="Calibri"/>
              <a:sym typeface="Calibri"/>
            </a:endParaRPr>
          </a:p>
        </p:txBody>
      </p:sp>
      <p:sp>
        <p:nvSpPr>
          <p:cNvPr id="873" name="Google Shape;873;p17"/>
          <p:cNvSpPr/>
          <p:nvPr/>
        </p:nvSpPr>
        <p:spPr>
          <a:xfrm>
            <a:off x="5063945" y="4378760"/>
            <a:ext cx="1922177" cy="58401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Paket Disney+ Telkomsel</a:t>
            </a:r>
            <a:endParaRPr sz="1400" b="0" i="0" u="none" strike="noStrike" cap="none">
              <a:solidFill>
                <a:srgbClr val="000000"/>
              </a:solidFill>
              <a:latin typeface="Calibri"/>
              <a:ea typeface="Calibri"/>
              <a:cs typeface="Calibri"/>
              <a:sym typeface="Calibri"/>
            </a:endParaRPr>
          </a:p>
        </p:txBody>
      </p:sp>
      <p:sp>
        <p:nvSpPr>
          <p:cNvPr id="874" name="Google Shape;874;p17"/>
          <p:cNvSpPr/>
          <p:nvPr/>
        </p:nvSpPr>
        <p:spPr>
          <a:xfrm>
            <a:off x="5052035" y="5194163"/>
            <a:ext cx="1922177" cy="42473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TransTV</a:t>
            </a:r>
            <a:endParaRPr sz="1400" b="0" i="0" u="none" strike="noStrike" cap="none">
              <a:solidFill>
                <a:srgbClr val="000000"/>
              </a:solidFill>
              <a:latin typeface="Calibri"/>
              <a:ea typeface="Calibri"/>
              <a:cs typeface="Calibri"/>
              <a:sym typeface="Calibri"/>
            </a:endParaRPr>
          </a:p>
        </p:txBody>
      </p:sp>
      <p:sp>
        <p:nvSpPr>
          <p:cNvPr id="875" name="Google Shape;875;p17"/>
          <p:cNvSpPr/>
          <p:nvPr/>
        </p:nvSpPr>
        <p:spPr>
          <a:xfrm>
            <a:off x="5055659" y="5850305"/>
            <a:ext cx="1922177" cy="58401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1" u="none" strike="noStrike" cap="none">
                <a:solidFill>
                  <a:srgbClr val="000000"/>
                </a:solidFill>
                <a:latin typeface="Calibri"/>
                <a:ea typeface="Calibri"/>
                <a:cs typeface="Calibri"/>
                <a:sym typeface="Calibri"/>
              </a:rPr>
              <a:t>Club </a:t>
            </a:r>
            <a:r>
              <a:rPr lang="en-US" sz="1400" b="0" i="0" u="none" strike="noStrike" cap="none">
                <a:solidFill>
                  <a:srgbClr val="000000"/>
                </a:solidFill>
                <a:latin typeface="Calibri"/>
                <a:ea typeface="Calibri"/>
                <a:cs typeface="Calibri"/>
                <a:sym typeface="Calibri"/>
              </a:rPr>
              <a:t>atau komunitas motor</a:t>
            </a:r>
            <a:endParaRPr sz="1400" b="0" i="0" u="none" strike="noStrike" cap="none">
              <a:solidFill>
                <a:srgbClr val="000000"/>
              </a:solidFill>
              <a:latin typeface="Calibri"/>
              <a:ea typeface="Calibri"/>
              <a:cs typeface="Calibri"/>
              <a:sym typeface="Calibri"/>
            </a:endParaRPr>
          </a:p>
        </p:txBody>
      </p:sp>
      <p:sp>
        <p:nvSpPr>
          <p:cNvPr id="876" name="Google Shape;876;p17"/>
          <p:cNvSpPr/>
          <p:nvPr/>
        </p:nvSpPr>
        <p:spPr>
          <a:xfrm>
            <a:off x="8349786" y="3372393"/>
            <a:ext cx="1922177" cy="592865"/>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1" u="none" strike="noStrike" cap="none">
                <a:solidFill>
                  <a:srgbClr val="000000"/>
                </a:solidFill>
                <a:latin typeface="Calibri"/>
                <a:ea typeface="Calibri"/>
                <a:cs typeface="Calibri"/>
                <a:sym typeface="Calibri"/>
              </a:rPr>
              <a:t>Medium</a:t>
            </a:r>
            <a:endParaRPr sz="1400" b="0" i="0" u="none" strike="noStrike" cap="none">
              <a:solidFill>
                <a:srgbClr val="000000"/>
              </a:solidFill>
              <a:latin typeface="Calibri"/>
              <a:ea typeface="Calibri"/>
              <a:cs typeface="Calibri"/>
              <a:sym typeface="Calibri"/>
            </a:endParaRPr>
          </a:p>
        </p:txBody>
      </p:sp>
      <p:sp>
        <p:nvSpPr>
          <p:cNvPr id="877" name="Google Shape;877;p17"/>
          <p:cNvSpPr/>
          <p:nvPr/>
        </p:nvSpPr>
        <p:spPr>
          <a:xfrm>
            <a:off x="8349786" y="4378084"/>
            <a:ext cx="1922177" cy="592865"/>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1" u="none" strike="noStrike" cap="none">
                <a:solidFill>
                  <a:srgbClr val="000000"/>
                </a:solidFill>
                <a:latin typeface="Calibri"/>
                <a:ea typeface="Calibri"/>
                <a:cs typeface="Calibri"/>
                <a:sym typeface="Calibri"/>
              </a:rPr>
              <a:t>Medium</a:t>
            </a:r>
            <a:endParaRPr sz="1400" b="0" i="0" u="none" strike="noStrike" cap="none">
              <a:solidFill>
                <a:srgbClr val="000000"/>
              </a:solidFill>
              <a:latin typeface="Calibri"/>
              <a:ea typeface="Calibri"/>
              <a:cs typeface="Calibri"/>
              <a:sym typeface="Calibri"/>
            </a:endParaRPr>
          </a:p>
        </p:txBody>
      </p:sp>
      <p:sp>
        <p:nvSpPr>
          <p:cNvPr id="878" name="Google Shape;878;p17"/>
          <p:cNvSpPr/>
          <p:nvPr/>
        </p:nvSpPr>
        <p:spPr>
          <a:xfrm>
            <a:off x="8366761" y="5245775"/>
            <a:ext cx="1922177" cy="42473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Low</a:t>
            </a:r>
            <a:endParaRPr sz="1400" b="0" i="0" u="none" strike="noStrike" cap="none">
              <a:solidFill>
                <a:srgbClr val="000000"/>
              </a:solidFill>
              <a:latin typeface="Calibri"/>
              <a:ea typeface="Calibri"/>
              <a:cs typeface="Calibri"/>
              <a:sym typeface="Calibri"/>
            </a:endParaRPr>
          </a:p>
        </p:txBody>
      </p:sp>
      <p:sp>
        <p:nvSpPr>
          <p:cNvPr id="879" name="Google Shape;879;p17"/>
          <p:cNvSpPr/>
          <p:nvPr/>
        </p:nvSpPr>
        <p:spPr>
          <a:xfrm>
            <a:off x="8349786" y="6009430"/>
            <a:ext cx="1922177" cy="58401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0" i="1" u="none" strike="noStrike" cap="none">
                <a:solidFill>
                  <a:srgbClr val="000000"/>
                </a:solidFill>
                <a:latin typeface="Calibri"/>
                <a:ea typeface="Calibri"/>
                <a:cs typeface="Calibri"/>
                <a:sym typeface="Calibri"/>
              </a:rPr>
              <a:t>High</a:t>
            </a:r>
            <a:endParaRPr sz="1400" b="0" i="0" u="none" strike="noStrike" cap="none">
              <a:solidFill>
                <a:srgbClr val="000000"/>
              </a:solidFill>
              <a:latin typeface="Calibri"/>
              <a:ea typeface="Calibri"/>
              <a:cs typeface="Calibri"/>
              <a:sym typeface="Calibri"/>
            </a:endParaRPr>
          </a:p>
        </p:txBody>
      </p:sp>
      <p:sp>
        <p:nvSpPr>
          <p:cNvPr id="880" name="Google Shape;880;p17"/>
          <p:cNvSpPr/>
          <p:nvPr/>
        </p:nvSpPr>
        <p:spPr>
          <a:xfrm>
            <a:off x="1935342" y="1730275"/>
            <a:ext cx="1565548"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Tipe Loyalitas</a:t>
            </a:r>
            <a:endParaRPr sz="1400" b="1" i="0" u="none" strike="noStrike" cap="none">
              <a:solidFill>
                <a:srgbClr val="000000"/>
              </a:solidFill>
              <a:latin typeface="Calibri"/>
              <a:ea typeface="Calibri"/>
              <a:cs typeface="Calibri"/>
              <a:sym typeface="Calibri"/>
            </a:endParaRPr>
          </a:p>
        </p:txBody>
      </p:sp>
      <p:sp>
        <p:nvSpPr>
          <p:cNvPr id="881" name="Google Shape;881;p17"/>
          <p:cNvSpPr/>
          <p:nvPr/>
        </p:nvSpPr>
        <p:spPr>
          <a:xfrm>
            <a:off x="5239869" y="1726900"/>
            <a:ext cx="1565548"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Contoh</a:t>
            </a:r>
            <a:endParaRPr sz="1400" b="1" i="0" u="none" strike="noStrike" cap="none">
              <a:solidFill>
                <a:srgbClr val="000000"/>
              </a:solidFill>
              <a:latin typeface="Calibri"/>
              <a:ea typeface="Calibri"/>
              <a:cs typeface="Calibri"/>
              <a:sym typeface="Calibri"/>
            </a:endParaRPr>
          </a:p>
        </p:txBody>
      </p:sp>
      <p:sp>
        <p:nvSpPr>
          <p:cNvPr id="882" name="Google Shape;882;p17"/>
          <p:cNvSpPr/>
          <p:nvPr/>
        </p:nvSpPr>
        <p:spPr>
          <a:xfrm>
            <a:off x="8309271" y="1727275"/>
            <a:ext cx="2003228" cy="421252"/>
          </a:xfrm>
          <a:custGeom>
            <a:avLst/>
            <a:gdLst/>
            <a:ahLst/>
            <a:cxnLst/>
            <a:rect l="l" t="t" r="r" b="b"/>
            <a:pathLst>
              <a:path w="3366770" h="617219" extrusionOk="0">
                <a:moveTo>
                  <a:pt x="3263734" y="0"/>
                </a:moveTo>
                <a:lnTo>
                  <a:pt x="102872" y="0"/>
                </a:lnTo>
                <a:lnTo>
                  <a:pt x="62829" y="8083"/>
                </a:lnTo>
                <a:lnTo>
                  <a:pt x="30130" y="30127"/>
                </a:lnTo>
                <a:lnTo>
                  <a:pt x="8084" y="62825"/>
                </a:lnTo>
                <a:lnTo>
                  <a:pt x="0" y="102869"/>
                </a:lnTo>
                <a:lnTo>
                  <a:pt x="0" y="514350"/>
                </a:lnTo>
                <a:lnTo>
                  <a:pt x="8084" y="554388"/>
                </a:lnTo>
                <a:lnTo>
                  <a:pt x="30130" y="587087"/>
                </a:lnTo>
                <a:lnTo>
                  <a:pt x="62829" y="609135"/>
                </a:lnTo>
                <a:lnTo>
                  <a:pt x="102872" y="617219"/>
                </a:lnTo>
                <a:lnTo>
                  <a:pt x="3263734" y="617219"/>
                </a:lnTo>
                <a:lnTo>
                  <a:pt x="3303773" y="609135"/>
                </a:lnTo>
                <a:lnTo>
                  <a:pt x="3336472" y="587087"/>
                </a:lnTo>
                <a:lnTo>
                  <a:pt x="3358519" y="554388"/>
                </a:lnTo>
                <a:lnTo>
                  <a:pt x="3366604" y="514350"/>
                </a:lnTo>
                <a:lnTo>
                  <a:pt x="3366604" y="102869"/>
                </a:lnTo>
                <a:lnTo>
                  <a:pt x="3358519" y="62825"/>
                </a:lnTo>
                <a:lnTo>
                  <a:pt x="3336472" y="30127"/>
                </a:lnTo>
                <a:lnTo>
                  <a:pt x="3303773" y="8083"/>
                </a:lnTo>
                <a:lnTo>
                  <a:pt x="3263734" y="0"/>
                </a:lnTo>
                <a:close/>
              </a:path>
            </a:pathLst>
          </a:cu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Tingkat Kesetiaan</a:t>
            </a:r>
            <a:endParaRPr sz="1400" b="1" i="0" u="none" strike="noStrike" cap="none">
              <a:solidFill>
                <a:srgbClr val="000000"/>
              </a:solidFill>
              <a:latin typeface="Calibri"/>
              <a:ea typeface="Calibri"/>
              <a:cs typeface="Calibri"/>
              <a:sym typeface="Calibri"/>
            </a:endParaRPr>
          </a:p>
        </p:txBody>
      </p:sp>
      <p:cxnSp>
        <p:nvCxnSpPr>
          <p:cNvPr id="883" name="Google Shape;883;p17"/>
          <p:cNvCxnSpPr/>
          <p:nvPr/>
        </p:nvCxnSpPr>
        <p:spPr>
          <a:xfrm>
            <a:off x="1408613" y="3039970"/>
            <a:ext cx="9368100" cy="0"/>
          </a:xfrm>
          <a:prstGeom prst="straightConnector1">
            <a:avLst/>
          </a:prstGeom>
          <a:noFill/>
          <a:ln w="19050" cap="flat" cmpd="sng">
            <a:solidFill>
              <a:srgbClr val="134263"/>
            </a:solidFill>
            <a:prstDash val="lgDash"/>
            <a:miter lim="800000"/>
            <a:headEnd type="none" w="sm" len="sm"/>
            <a:tailEnd type="none" w="sm" len="sm"/>
          </a:ln>
        </p:spPr>
      </p:cxnSp>
      <p:cxnSp>
        <p:nvCxnSpPr>
          <p:cNvPr id="884" name="Google Shape;884;p17"/>
          <p:cNvCxnSpPr/>
          <p:nvPr/>
        </p:nvCxnSpPr>
        <p:spPr>
          <a:xfrm>
            <a:off x="1415285" y="3981510"/>
            <a:ext cx="9368100" cy="0"/>
          </a:xfrm>
          <a:prstGeom prst="straightConnector1">
            <a:avLst/>
          </a:prstGeom>
          <a:noFill/>
          <a:ln w="19050" cap="flat" cmpd="sng">
            <a:solidFill>
              <a:srgbClr val="134263"/>
            </a:solidFill>
            <a:prstDash val="lgDash"/>
            <a:miter lim="800000"/>
            <a:headEnd type="none" w="sm" len="sm"/>
            <a:tailEnd type="none" w="sm" len="sm"/>
          </a:ln>
        </p:spPr>
      </p:cxnSp>
      <p:cxnSp>
        <p:nvCxnSpPr>
          <p:cNvPr id="885" name="Google Shape;885;p17"/>
          <p:cNvCxnSpPr/>
          <p:nvPr/>
        </p:nvCxnSpPr>
        <p:spPr>
          <a:xfrm>
            <a:off x="1408613" y="4906845"/>
            <a:ext cx="9368100" cy="0"/>
          </a:xfrm>
          <a:prstGeom prst="straightConnector1">
            <a:avLst/>
          </a:prstGeom>
          <a:noFill/>
          <a:ln w="19050" cap="flat" cmpd="sng">
            <a:solidFill>
              <a:srgbClr val="134263"/>
            </a:solidFill>
            <a:prstDash val="lgDash"/>
            <a:miter lim="800000"/>
            <a:headEnd type="none" w="sm" len="sm"/>
            <a:tailEnd type="none" w="sm" len="sm"/>
          </a:ln>
        </p:spPr>
      </p:cxnSp>
      <p:cxnSp>
        <p:nvCxnSpPr>
          <p:cNvPr id="886" name="Google Shape;886;p17"/>
          <p:cNvCxnSpPr/>
          <p:nvPr/>
        </p:nvCxnSpPr>
        <p:spPr>
          <a:xfrm>
            <a:off x="1408613" y="5683560"/>
            <a:ext cx="9368100" cy="0"/>
          </a:xfrm>
          <a:prstGeom prst="straightConnector1">
            <a:avLst/>
          </a:prstGeom>
          <a:noFill/>
          <a:ln w="19050" cap="flat" cmpd="sng">
            <a:solidFill>
              <a:srgbClr val="134263"/>
            </a:solidFill>
            <a:prstDash val="lgDash"/>
            <a:miter lim="800000"/>
            <a:headEnd type="none" w="sm" len="sm"/>
            <a:tailEnd type="none" w="sm" len="sm"/>
          </a:ln>
        </p:spPr>
      </p:cxnSp>
      <p:sp>
        <p:nvSpPr>
          <p:cNvPr id="887" name="Google Shape;887;p17"/>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 </a:t>
            </a:r>
            <a:r>
              <a:rPr lang="en-US" sz="1200" b="1" i="1" u="none" strike="noStrike" cap="none">
                <a:solidFill>
                  <a:srgbClr val="FFFFFF"/>
                </a:solidFill>
                <a:latin typeface="Calibri"/>
                <a:ea typeface="Calibri"/>
                <a:cs typeface="Calibri"/>
                <a:sym typeface="Calibri"/>
              </a:rPr>
              <a:t>Managing Customer Satisfaction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2884bd4694d_0_707"/>
          <p:cNvSpPr txBox="1"/>
          <p:nvPr/>
        </p:nvSpPr>
        <p:spPr>
          <a:xfrm>
            <a:off x="897275" y="1371975"/>
            <a:ext cx="10563300" cy="1331400"/>
          </a:xfrm>
          <a:prstGeom prst="rect">
            <a:avLst/>
          </a:prstGeom>
          <a:noFill/>
          <a:ln>
            <a:noFill/>
          </a:ln>
        </p:spPr>
        <p:txBody>
          <a:bodyPr spcFirstLastPara="1" wrap="square" lIns="91425" tIns="45700" rIns="91425" bIns="45700" anchor="t" anchorCtr="0">
            <a:spAutoFit/>
          </a:bodyPr>
          <a:lstStyle/>
          <a:p>
            <a:pPr marL="0" marR="0" lvl="1" indent="0" algn="just" rtl="0">
              <a:lnSpc>
                <a:spcPct val="15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Jelaskan mengapa kepuasan pelanggan penting dalam konteks bisnis.</a:t>
            </a:r>
            <a:endParaRPr sz="1800" b="1" i="1" u="none" strike="noStrike" cap="none">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chemeClr val="dk1"/>
              </a:buClr>
              <a:buSzPts val="1100"/>
              <a:buFont typeface="Arial"/>
              <a:buNone/>
            </a:pPr>
            <a:endParaRPr sz="9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chemeClr val="dk1"/>
              </a:buClr>
              <a:buSzPts val="1100"/>
              <a:buFont typeface="Arial"/>
              <a:buNone/>
            </a:pPr>
            <a:r>
              <a:rPr lang="en-US" sz="1600" b="0" i="0" u="none" strike="noStrike" cap="none">
                <a:solidFill>
                  <a:schemeClr val="dk1"/>
                </a:solidFill>
                <a:latin typeface="Calibri"/>
                <a:ea typeface="Calibri"/>
                <a:cs typeface="Calibri"/>
                <a:sym typeface="Calibri"/>
              </a:rPr>
              <a:t>Poin pembahasan yang perlu muncul dalam jawaban peserta:</a:t>
            </a:r>
            <a:endParaRPr sz="1600" b="0" i="0"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US" sz="1600" b="0" i="0" u="none" strike="noStrike" cap="none">
                <a:solidFill>
                  <a:schemeClr val="dk1"/>
                </a:solidFill>
                <a:latin typeface="Calibri"/>
                <a:ea typeface="Calibri"/>
                <a:cs typeface="Calibri"/>
                <a:sym typeface="Calibri"/>
              </a:rPr>
              <a:t>Menjelaskan </a:t>
            </a:r>
            <a:r>
              <a:rPr lang="en-US" sz="1600">
                <a:solidFill>
                  <a:schemeClr val="dk1"/>
                </a:solidFill>
                <a:latin typeface="Calibri"/>
                <a:ea typeface="Calibri"/>
                <a:cs typeface="Calibri"/>
                <a:sym typeface="Calibri"/>
              </a:rPr>
              <a:t>bagaimana kepuasan pelanggan dapat berdampak positif pada citra merek suatu perusahaan.</a:t>
            </a:r>
            <a:endParaRPr sz="1600" b="0" i="0" u="none" strike="noStrike" cap="none">
              <a:solidFill>
                <a:schemeClr val="dk1"/>
              </a:solidFill>
              <a:latin typeface="Calibri"/>
              <a:ea typeface="Calibri"/>
              <a:cs typeface="Calibri"/>
              <a:sym typeface="Calibri"/>
            </a:endParaRPr>
          </a:p>
        </p:txBody>
      </p:sp>
      <p:sp>
        <p:nvSpPr>
          <p:cNvPr id="893" name="Google Shape;893;g2884bd4694d_0_707"/>
          <p:cNvSpPr txBox="1">
            <a:spLocks noGrp="1"/>
          </p:cNvSpPr>
          <p:nvPr>
            <p:ph type="title"/>
          </p:nvPr>
        </p:nvSpPr>
        <p:spPr>
          <a:xfrm>
            <a:off x="811474" y="586290"/>
            <a:ext cx="10725300" cy="686700"/>
          </a:xfrm>
          <a:prstGeom prst="rect">
            <a:avLst/>
          </a:prstGeom>
          <a:noFill/>
          <a:ln>
            <a:noFill/>
          </a:ln>
        </p:spPr>
        <p:txBody>
          <a:bodyPr spcFirstLastPara="1" wrap="square" lIns="91425" tIns="45700" rIns="91425" bIns="45700" anchor="b" anchorCtr="0">
            <a:noAutofit/>
          </a:bodyPr>
          <a:lstStyle/>
          <a:p>
            <a:pPr marL="87312" marR="0" lvl="0" indent="0" algn="just" rtl="0">
              <a:lnSpc>
                <a:spcPct val="100000"/>
              </a:lnSpc>
              <a:spcBef>
                <a:spcPts val="0"/>
              </a:spcBef>
              <a:spcAft>
                <a:spcPts val="0"/>
              </a:spcAft>
              <a:buClr>
                <a:schemeClr val="dk1"/>
              </a:buClr>
              <a:buSzPts val="2800"/>
              <a:buNone/>
            </a:pPr>
            <a:r>
              <a:rPr lang="en-US" i="1">
                <a:latin typeface="Calibri"/>
                <a:ea typeface="Calibri"/>
                <a:cs typeface="Calibri"/>
                <a:sym typeface="Calibri"/>
              </a:rPr>
              <a:t>Exercise</a:t>
            </a:r>
            <a:endParaRPr b="1" i="1">
              <a:solidFill>
                <a:schemeClr val="dk1"/>
              </a:solidFill>
              <a:latin typeface="Calibri"/>
              <a:ea typeface="Calibri"/>
              <a:cs typeface="Calibri"/>
              <a:sym typeface="Calibri"/>
            </a:endParaRPr>
          </a:p>
        </p:txBody>
      </p:sp>
      <p:pic>
        <p:nvPicPr>
          <p:cNvPr id="894" name="Google Shape;894;g2884bd4694d_0_707" descr="A person and person shaking hands&#10;&#10;Description automatically generated"/>
          <p:cNvPicPr preferRelativeResize="0"/>
          <p:nvPr/>
        </p:nvPicPr>
        <p:blipFill rotWithShape="1">
          <a:blip r:embed="rId3">
            <a:alphaModFix/>
          </a:blip>
          <a:srcRect/>
          <a:stretch/>
        </p:blipFill>
        <p:spPr>
          <a:xfrm>
            <a:off x="3655312" y="2441274"/>
            <a:ext cx="4885225" cy="4885250"/>
          </a:xfrm>
          <a:prstGeom prst="rect">
            <a:avLst/>
          </a:prstGeom>
          <a:noFill/>
          <a:ln>
            <a:noFill/>
          </a:ln>
        </p:spPr>
      </p:pic>
      <p:sp>
        <p:nvSpPr>
          <p:cNvPr id="895" name="Google Shape;895;g2884bd4694d_0_707"/>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 </a:t>
            </a:r>
            <a:r>
              <a:rPr lang="en-US" sz="1200" b="1" i="1">
                <a:solidFill>
                  <a:schemeClr val="lt1"/>
                </a:solidFill>
                <a:latin typeface="Calibri"/>
                <a:ea typeface="Calibri"/>
                <a:cs typeface="Calibri"/>
                <a:sym typeface="Calibri"/>
              </a:rPr>
              <a:t>Managing Customer Satisfaction</a:t>
            </a:r>
            <a:endParaRPr sz="1200" b="1" i="1">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0"/>
          <p:cNvSpPr txBox="1"/>
          <p:nvPr/>
        </p:nvSpPr>
        <p:spPr>
          <a:xfrm>
            <a:off x="833431" y="1949116"/>
            <a:ext cx="10725300" cy="3663300"/>
          </a:xfrm>
          <a:prstGeom prst="rect">
            <a:avLst/>
          </a:prstGeom>
          <a:noFill/>
          <a:ln>
            <a:noFill/>
          </a:ln>
        </p:spPr>
        <p:txBody>
          <a:bodyPr spcFirstLastPara="1" wrap="square" lIns="91425" tIns="45700" rIns="91425" bIns="45700" anchor="t" anchorCtr="0">
            <a:spAutoFit/>
          </a:bodyPr>
          <a:lstStyle/>
          <a:p>
            <a:pPr marL="457200" marR="0" lvl="0" indent="-330200" algn="just" rtl="0">
              <a:lnSpc>
                <a:spcPct val="150000"/>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Mengelola hubungan pada pelanggan perlu dilakuKan pada </a:t>
            </a:r>
            <a:r>
              <a:rPr lang="en-US" sz="1600" b="0" i="1" u="none" strike="noStrike" cap="none">
                <a:solidFill>
                  <a:schemeClr val="dk1"/>
                </a:solidFill>
                <a:latin typeface="Calibri"/>
                <a:ea typeface="Calibri"/>
                <a:cs typeface="Calibri"/>
                <a:sym typeface="Calibri"/>
              </a:rPr>
              <a:t>account-account </a:t>
            </a:r>
            <a:r>
              <a:rPr lang="en-US" sz="1600" b="0" i="0" u="none" strike="noStrike" cap="none">
                <a:solidFill>
                  <a:schemeClr val="dk1"/>
                </a:solidFill>
                <a:latin typeface="Calibri"/>
                <a:ea typeface="Calibri"/>
                <a:cs typeface="Calibri"/>
                <a:sym typeface="Calibri"/>
              </a:rPr>
              <a:t>yang dimiliki perusahaan mulai dari tahapan akuIsisi (</a:t>
            </a:r>
            <a:r>
              <a:rPr lang="en-US" sz="1600" b="0" i="1" u="none" strike="noStrike" cap="none">
                <a:solidFill>
                  <a:schemeClr val="dk1"/>
                </a:solidFill>
                <a:latin typeface="Calibri"/>
                <a:ea typeface="Calibri"/>
                <a:cs typeface="Calibri"/>
                <a:sym typeface="Calibri"/>
              </a:rPr>
              <a:t>get</a:t>
            </a:r>
            <a:r>
              <a:rPr lang="en-US" sz="1600" b="0" i="0" u="none" strike="noStrike" cap="none">
                <a:solidFill>
                  <a:schemeClr val="dk1"/>
                </a:solidFill>
                <a:latin typeface="Calibri"/>
                <a:ea typeface="Calibri"/>
                <a:cs typeface="Calibri"/>
                <a:sym typeface="Calibri"/>
              </a:rPr>
              <a:t>) hingga memelihara account tersebut (</a:t>
            </a:r>
            <a:r>
              <a:rPr lang="en-US" sz="1600" b="0" i="1" u="none" strike="noStrike" cap="none">
                <a:solidFill>
                  <a:schemeClr val="dk1"/>
                </a:solidFill>
                <a:latin typeface="Calibri"/>
                <a:ea typeface="Calibri"/>
                <a:cs typeface="Calibri"/>
                <a:sym typeface="Calibri"/>
              </a:rPr>
              <a:t>keep and grow</a:t>
            </a:r>
            <a:r>
              <a:rPr lang="en-US" sz="1600" b="0" i="0" u="none" strike="noStrike" cap="none">
                <a:solidFill>
                  <a:schemeClr val="dk1"/>
                </a:solidFill>
                <a:latin typeface="Calibri"/>
                <a:ea typeface="Calibri"/>
                <a:cs typeface="Calibri"/>
                <a:sym typeface="Calibri"/>
              </a:rPr>
              <a:t>). </a:t>
            </a:r>
            <a:endParaRPr sz="1600" b="0" i="0" u="none" strike="noStrike" cap="none">
              <a:solidFill>
                <a:schemeClr val="dk1"/>
              </a:solidFill>
              <a:latin typeface="Calibri"/>
              <a:ea typeface="Calibri"/>
              <a:cs typeface="Calibri"/>
              <a:sym typeface="Calibri"/>
            </a:endParaRPr>
          </a:p>
          <a:p>
            <a:pPr marL="457200" marR="0" lvl="0" indent="-330200" algn="just" rtl="0">
              <a:lnSpc>
                <a:spcPct val="150000"/>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Pengelola hubungan dengan pelanggan dapat dengan mengenal setiap peranan </a:t>
            </a:r>
            <a:r>
              <a:rPr lang="en-US" sz="1600" b="0" i="1" u="none" strike="noStrike" cap="none">
                <a:solidFill>
                  <a:schemeClr val="dk1"/>
                </a:solidFill>
                <a:latin typeface="Calibri"/>
                <a:ea typeface="Calibri"/>
                <a:cs typeface="Calibri"/>
                <a:sym typeface="Calibri"/>
              </a:rPr>
              <a:t>buying role</a:t>
            </a:r>
            <a:r>
              <a:rPr lang="en-US" sz="1600" b="0" i="0" u="none" strike="noStrike" cap="none">
                <a:solidFill>
                  <a:schemeClr val="dk1"/>
                </a:solidFill>
                <a:latin typeface="Calibri"/>
                <a:ea typeface="Calibri"/>
                <a:cs typeface="Calibri"/>
                <a:sym typeface="Calibri"/>
              </a:rPr>
              <a:t>. Tidak hanya dengan mengenali peran </a:t>
            </a:r>
            <a:r>
              <a:rPr lang="en-US" sz="1600" b="0" i="1" u="none" strike="noStrike" cap="none">
                <a:solidFill>
                  <a:schemeClr val="dk1"/>
                </a:solidFill>
                <a:latin typeface="Calibri"/>
                <a:ea typeface="Calibri"/>
                <a:cs typeface="Calibri"/>
                <a:sym typeface="Calibri"/>
              </a:rPr>
              <a:t>buying role</a:t>
            </a:r>
            <a:r>
              <a:rPr lang="en-US" sz="1600" b="0" i="0" u="none" strike="noStrike" cap="none">
                <a:solidFill>
                  <a:schemeClr val="dk1"/>
                </a:solidFill>
                <a:latin typeface="Calibri"/>
                <a:ea typeface="Calibri"/>
                <a:cs typeface="Calibri"/>
                <a:sym typeface="Calibri"/>
              </a:rPr>
              <a:t>, tapi perlu untuk membangun kepercayaan pelanggan dengan mengenali diri dan pelanggan. </a:t>
            </a:r>
            <a:endParaRPr sz="1600" b="0" i="0" u="none" strike="noStrike" cap="none">
              <a:solidFill>
                <a:schemeClr val="dk1"/>
              </a:solidFill>
              <a:latin typeface="Calibri"/>
              <a:ea typeface="Calibri"/>
              <a:cs typeface="Calibri"/>
              <a:sym typeface="Calibri"/>
            </a:endParaRPr>
          </a:p>
          <a:p>
            <a:pPr marL="457200" marR="0" lvl="0" indent="-330200" algn="just" rtl="0">
              <a:lnSpc>
                <a:spcPct val="150000"/>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Mengelola informasi dilakukan adalah dengan memahami kepentingan setiap pelanggan, lalu informasi yang dapat dalam bentuk tertulis, tujuan penggunaan informasi dan pemahaman mengenai preferensi dari penggunaan informasi.</a:t>
            </a:r>
            <a:endParaRPr sz="1600" b="0" i="0" u="none" strike="noStrike" cap="none">
              <a:solidFill>
                <a:schemeClr val="dk1"/>
              </a:solidFill>
              <a:latin typeface="Calibri"/>
              <a:ea typeface="Calibri"/>
              <a:cs typeface="Calibri"/>
              <a:sym typeface="Calibri"/>
            </a:endParaRPr>
          </a:p>
          <a:p>
            <a:pPr marL="457200" marR="0" lvl="0" indent="-330200" algn="just" rtl="0">
              <a:lnSpc>
                <a:spcPct val="150000"/>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Kepuasan pelanggan menjadi hal yang penting dalam menciptakan tahapan pelanggan yang loyal karena dengan pelanggan yang sudah puas akan memungkinkan perusahaan mendapatkan pelanggan yang loyal. Selain itu, pelanggan yang puas dapat memberikan dampak yang baik kepada </a:t>
            </a:r>
            <a:r>
              <a:rPr lang="en-US" sz="1600" b="0" i="1" u="none" strike="noStrike" cap="none">
                <a:solidFill>
                  <a:schemeClr val="dk1"/>
                </a:solidFill>
                <a:latin typeface="Calibri"/>
                <a:ea typeface="Calibri"/>
                <a:cs typeface="Calibri"/>
                <a:sym typeface="Calibri"/>
              </a:rPr>
              <a:t>word of mouth</a:t>
            </a:r>
            <a:r>
              <a:rPr lang="en-US" sz="1600" b="0" i="0" u="none" strike="noStrike" cap="none">
                <a:solidFill>
                  <a:schemeClr val="dk1"/>
                </a:solidFill>
                <a:latin typeface="Calibri"/>
                <a:ea typeface="Calibri"/>
                <a:cs typeface="Calibri"/>
                <a:sym typeface="Calibri"/>
              </a:rPr>
              <a:t> karena mereka akan menyebarkan produk atau perusahaan kita kepada banyak orang.</a:t>
            </a:r>
            <a:endParaRPr sz="1600" b="0" i="0" u="none" strike="noStrike" cap="none">
              <a:solidFill>
                <a:schemeClr val="dk1"/>
              </a:solidFill>
              <a:latin typeface="Calibri"/>
              <a:ea typeface="Calibri"/>
              <a:cs typeface="Calibri"/>
              <a:sym typeface="Calibri"/>
            </a:endParaRPr>
          </a:p>
        </p:txBody>
      </p:sp>
      <p:sp>
        <p:nvSpPr>
          <p:cNvPr id="901" name="Google Shape;901;p30"/>
          <p:cNvSpPr txBox="1">
            <a:spLocks noGrp="1"/>
          </p:cNvSpPr>
          <p:nvPr>
            <p:ph type="title"/>
          </p:nvPr>
        </p:nvSpPr>
        <p:spPr>
          <a:xfrm>
            <a:off x="833432" y="1002514"/>
            <a:ext cx="10725160" cy="686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b="1" i="1"/>
              <a:t>Summary</a:t>
            </a:r>
            <a:endParaRPr b="1" i="1"/>
          </a:p>
        </p:txBody>
      </p:sp>
      <p:sp>
        <p:nvSpPr>
          <p:cNvPr id="902" name="Google Shape;902;p30"/>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22</a:t>
            </a:fld>
            <a:endParaRPr/>
          </a:p>
        </p:txBody>
      </p:sp>
      <p:sp>
        <p:nvSpPr>
          <p:cNvPr id="903" name="Google Shape;903;p30"/>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 </a:t>
            </a:r>
            <a:r>
              <a:rPr lang="en-US" sz="1200" b="1" i="1" u="none" strike="noStrike" cap="none">
                <a:solidFill>
                  <a:srgbClr val="FFFFFF"/>
                </a:solidFill>
                <a:latin typeface="Calibri"/>
                <a:ea typeface="Calibri"/>
                <a:cs typeface="Calibri"/>
                <a:sym typeface="Calibri"/>
              </a:rPr>
              <a:t>Summary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31"/>
          <p:cNvSpPr txBox="1">
            <a:spLocks noGrp="1"/>
          </p:cNvSpPr>
          <p:nvPr>
            <p:ph type="title"/>
          </p:nvPr>
        </p:nvSpPr>
        <p:spPr>
          <a:xfrm>
            <a:off x="833432" y="1002514"/>
            <a:ext cx="10725160" cy="686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b="1" i="1"/>
              <a:t>References</a:t>
            </a:r>
            <a:endParaRPr b="1" i="1"/>
          </a:p>
        </p:txBody>
      </p:sp>
      <p:sp>
        <p:nvSpPr>
          <p:cNvPr id="909" name="Google Shape;909;p31"/>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23</a:t>
            </a:fld>
            <a:endParaRPr/>
          </a:p>
        </p:txBody>
      </p:sp>
      <p:sp>
        <p:nvSpPr>
          <p:cNvPr id="910" name="Google Shape;910;p31"/>
          <p:cNvSpPr txBox="1"/>
          <p:nvPr/>
        </p:nvSpPr>
        <p:spPr>
          <a:xfrm>
            <a:off x="833431" y="1949116"/>
            <a:ext cx="10725300" cy="1200600"/>
          </a:xfrm>
          <a:prstGeom prst="rect">
            <a:avLst/>
          </a:prstGeom>
          <a:noFill/>
          <a:ln>
            <a:noFill/>
          </a:ln>
        </p:spPr>
        <p:txBody>
          <a:bodyPr spcFirstLastPara="1" wrap="square" lIns="91425" tIns="45700" rIns="91425" bIns="45700" anchor="t" anchorCtr="0">
            <a:spAutoFit/>
          </a:bodyPr>
          <a:lstStyle/>
          <a:p>
            <a:pPr marL="57150" marR="0" lvl="0" indent="-5715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McCory, W, Paulowsky, R &amp; Viertler, M 2017, How to Unlock Growth in The Largest Accounts, McKinsey, viewed 18 December 2022, &lt;https://www.mckinsey.com/capabilities/growth-marketing-and-sales/our-insights/ how-to-unlock-growth-in-the-largest-accounts&gt;.</a:t>
            </a:r>
            <a:endParaRPr sz="1800" b="0" i="0" u="none" strike="noStrike" cap="none">
              <a:solidFill>
                <a:schemeClr val="dk1"/>
              </a:solidFill>
              <a:latin typeface="Calibri"/>
              <a:ea typeface="Calibri"/>
              <a:cs typeface="Calibri"/>
              <a:sym typeface="Calibri"/>
            </a:endParaRPr>
          </a:p>
        </p:txBody>
      </p:sp>
      <p:sp>
        <p:nvSpPr>
          <p:cNvPr id="911" name="Google Shape;911;p31"/>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000"/>
              <a:buFont typeface="Calibri"/>
              <a:buNone/>
            </a:pPr>
            <a:r>
              <a:rPr lang="en-US" sz="1200" b="0" i="1" u="none" strike="noStrike" cap="none">
                <a:solidFill>
                  <a:srgbClr val="FFFFFF"/>
                </a:solidFill>
                <a:latin typeface="Calibri"/>
                <a:ea typeface="Calibri"/>
                <a:cs typeface="Calibri"/>
                <a:sym typeface="Calibri"/>
              </a:rPr>
              <a:t>Managing Relationship With Key Account &gt; </a:t>
            </a:r>
            <a:r>
              <a:rPr lang="en-US" sz="1200" b="1" i="1" u="none" strike="noStrike" cap="none">
                <a:solidFill>
                  <a:srgbClr val="FFFFFF"/>
                </a:solidFill>
                <a:latin typeface="Calibri"/>
                <a:ea typeface="Calibri"/>
                <a:cs typeface="Calibri"/>
                <a:sym typeface="Calibri"/>
              </a:rPr>
              <a:t>References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2"/>
          <p:cNvSpPr txBox="1">
            <a:spLocks noGrp="1"/>
          </p:cNvSpPr>
          <p:nvPr>
            <p:ph type="sldNum" idx="4294967295"/>
          </p:nvPr>
        </p:nvSpPr>
        <p:spPr>
          <a:xfrm>
            <a:off x="11636375" y="6492875"/>
            <a:ext cx="5556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917" name="Google Shape;917;p32"/>
          <p:cNvSpPr txBox="1">
            <a:spLocks noGrp="1"/>
          </p:cNvSpPr>
          <p:nvPr>
            <p:ph type="body" idx="1"/>
          </p:nvPr>
        </p:nvSpPr>
        <p:spPr>
          <a:xfrm>
            <a:off x="0" y="6503193"/>
            <a:ext cx="3543300" cy="3683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1000"/>
              <a:buNone/>
            </a:pPr>
            <a:r>
              <a:rPr lang="en-US" sz="1200"/>
              <a:t>Last Update: 13 Desember 2023</a:t>
            </a:r>
            <a:endParaRPr sz="1200"/>
          </a:p>
        </p:txBody>
      </p:sp>
      <p:sp>
        <p:nvSpPr>
          <p:cNvPr id="918" name="Google Shape;918;p32"/>
          <p:cNvSpPr txBox="1"/>
          <p:nvPr/>
        </p:nvSpPr>
        <p:spPr>
          <a:xfrm>
            <a:off x="2819890" y="2703210"/>
            <a:ext cx="6552220" cy="145157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US" sz="4800" b="1" i="1" u="none" strike="noStrike" cap="none">
                <a:solidFill>
                  <a:srgbClr val="2696A3"/>
                </a:solidFill>
                <a:latin typeface="Calibri"/>
                <a:ea typeface="Calibri"/>
                <a:cs typeface="Calibri"/>
                <a:sym typeface="Calibri"/>
              </a:rPr>
              <a:t>TERIMA</a:t>
            </a:r>
            <a:r>
              <a:rPr lang="en-US" sz="4800" b="1" i="1" u="none" strike="noStrike" cap="none">
                <a:solidFill>
                  <a:srgbClr val="000000"/>
                </a:solidFill>
                <a:latin typeface="Calibri"/>
                <a:ea typeface="Calibri"/>
                <a:cs typeface="Calibri"/>
                <a:sym typeface="Calibri"/>
              </a:rPr>
              <a:t> </a:t>
            </a:r>
            <a:r>
              <a:rPr lang="en-US" sz="4800" b="1" i="1" u="none" strike="noStrike" cap="none">
                <a:solidFill>
                  <a:srgbClr val="2C355F"/>
                </a:solidFill>
                <a:latin typeface="Calibri"/>
                <a:ea typeface="Calibri"/>
                <a:cs typeface="Calibri"/>
                <a:sym typeface="Calibri"/>
              </a:rPr>
              <a:t>KASIH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a:t>
            </a:fld>
            <a:endParaRPr/>
          </a:p>
        </p:txBody>
      </p:sp>
      <p:graphicFrame>
        <p:nvGraphicFramePr>
          <p:cNvPr id="580" name="Google Shape;580;p3"/>
          <p:cNvGraphicFramePr/>
          <p:nvPr/>
        </p:nvGraphicFramePr>
        <p:xfrm>
          <a:off x="370372" y="873886"/>
          <a:ext cx="11456675" cy="5472811"/>
        </p:xfrm>
        <a:graphic>
          <a:graphicData uri="http://schemas.openxmlformats.org/drawingml/2006/table">
            <a:tbl>
              <a:tblPr>
                <a:noFill/>
                <a:tableStyleId>{AD2678B5-5621-42AF-810B-2B7B3C09177E}</a:tableStyleId>
              </a:tblPr>
              <a:tblGrid>
                <a:gridCol w="2805725">
                  <a:extLst>
                    <a:ext uri="{9D8B030D-6E8A-4147-A177-3AD203B41FA5}">
                      <a16:colId xmlns:a16="http://schemas.microsoft.com/office/drawing/2014/main" val="20000"/>
                    </a:ext>
                  </a:extLst>
                </a:gridCol>
                <a:gridCol w="8650950">
                  <a:extLst>
                    <a:ext uri="{9D8B030D-6E8A-4147-A177-3AD203B41FA5}">
                      <a16:colId xmlns:a16="http://schemas.microsoft.com/office/drawing/2014/main" val="20001"/>
                    </a:ext>
                  </a:extLst>
                </a:gridCol>
              </a:tblGrid>
              <a:tr h="441875">
                <a:tc>
                  <a:txBody>
                    <a:bodyPr/>
                    <a:lstStyle/>
                    <a:p>
                      <a:pPr marL="0" marR="0" lvl="0" indent="0" algn="just" rtl="0">
                        <a:lnSpc>
                          <a:spcPct val="150000"/>
                        </a:lnSpc>
                        <a:spcBef>
                          <a:spcPts val="0"/>
                        </a:spcBef>
                        <a:spcAft>
                          <a:spcPts val="0"/>
                        </a:spcAft>
                        <a:buClr>
                          <a:srgbClr val="000000"/>
                        </a:buClr>
                        <a:buSzPts val="1600"/>
                        <a:buFont typeface="Arial"/>
                        <a:buNone/>
                      </a:pPr>
                      <a:r>
                        <a:rPr lang="en-US" sz="1400" b="1" i="0" u="none" strike="noStrike" cap="none">
                          <a:solidFill>
                            <a:srgbClr val="000000"/>
                          </a:solidFill>
                          <a:latin typeface="Calibri"/>
                          <a:ea typeface="Calibri"/>
                          <a:cs typeface="Calibri"/>
                          <a:sym typeface="Calibri"/>
                        </a:rPr>
                        <a:t>Modul Pembelajaran</a:t>
                      </a:r>
                      <a:endParaRPr sz="1400" u="none" strike="noStrike" cap="none">
                        <a:latin typeface="Calibri"/>
                        <a:ea typeface="Calibri"/>
                        <a:cs typeface="Calibri"/>
                        <a:sym typeface="Calibri"/>
                      </a:endParaRPr>
                    </a:p>
                  </a:txBody>
                  <a:tcPr marL="76200" marR="76200" marT="38100" marB="38100" anchor="ctr">
                    <a:lnL w="1015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0" marR="0" lvl="0" indent="0" algn="just" rtl="0">
                        <a:lnSpc>
                          <a:spcPct val="150000"/>
                        </a:lnSpc>
                        <a:spcBef>
                          <a:spcPts val="0"/>
                        </a:spcBef>
                        <a:spcAft>
                          <a:spcPts val="0"/>
                        </a:spcAft>
                        <a:buClr>
                          <a:srgbClr val="000000"/>
                        </a:buClr>
                        <a:buSzPts val="1400"/>
                        <a:buFont typeface="Arial"/>
                        <a:buNone/>
                      </a:pPr>
                      <a:r>
                        <a:rPr lang="en-US" sz="1400" i="1" u="none" strike="noStrike" cap="none">
                          <a:solidFill>
                            <a:srgbClr val="000000"/>
                          </a:solidFill>
                          <a:latin typeface="Calibri"/>
                          <a:ea typeface="Calibri"/>
                          <a:cs typeface="Calibri"/>
                          <a:sym typeface="Calibri"/>
                        </a:rPr>
                        <a:t>Managing Relationship with Key Account</a:t>
                      </a:r>
                      <a:endParaRPr sz="1400" i="1" u="none" strike="noStrike" cap="none">
                        <a:latin typeface="Calibri"/>
                        <a:ea typeface="Calibri"/>
                        <a:cs typeface="Calibri"/>
                        <a:sym typeface="Calibri"/>
                      </a:endParaRPr>
                    </a:p>
                  </a:txBody>
                  <a:tcPr marL="99050" marR="99050" marT="99050" marB="9905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96375">
                <a:tc>
                  <a:txBody>
                    <a:bodyPr/>
                    <a:lstStyle/>
                    <a:p>
                      <a:pPr marL="0" marR="0" lvl="0" indent="0" algn="just" rtl="0">
                        <a:lnSpc>
                          <a:spcPct val="150000"/>
                        </a:lnSpc>
                        <a:spcBef>
                          <a:spcPts val="0"/>
                        </a:spcBef>
                        <a:spcAft>
                          <a:spcPts val="0"/>
                        </a:spcAft>
                        <a:buClr>
                          <a:srgbClr val="000000"/>
                        </a:buClr>
                        <a:buSzPts val="1600"/>
                        <a:buFont typeface="Arial"/>
                        <a:buNone/>
                      </a:pPr>
                      <a:r>
                        <a:rPr lang="en-US" sz="1400" b="1" i="0" u="none" strike="noStrike" cap="none">
                          <a:solidFill>
                            <a:srgbClr val="000000"/>
                          </a:solidFill>
                          <a:latin typeface="Calibri"/>
                          <a:ea typeface="Calibri"/>
                          <a:cs typeface="Calibri"/>
                          <a:sym typeface="Calibri"/>
                        </a:rPr>
                        <a:t>Deskripsi Modul</a:t>
                      </a:r>
                      <a:endParaRPr sz="1400" u="none" strike="noStrike" cap="none">
                        <a:latin typeface="Calibri"/>
                        <a:ea typeface="Calibri"/>
                        <a:cs typeface="Calibri"/>
                        <a:sym typeface="Calibri"/>
                      </a:endParaRPr>
                    </a:p>
                  </a:txBody>
                  <a:tcPr marL="76200" marR="76200" marT="38100" marB="38100" anchor="ctr">
                    <a:lnL w="1015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0" marR="0" lvl="0" indent="0" algn="just" rtl="0">
                        <a:lnSpc>
                          <a:spcPct val="150000"/>
                        </a:lnSpc>
                        <a:spcBef>
                          <a:spcPts val="0"/>
                        </a:spcBef>
                        <a:spcAft>
                          <a:spcPts val="0"/>
                        </a:spcAft>
                        <a:buClr>
                          <a:srgbClr val="000000"/>
                        </a:buClr>
                        <a:buSzPts val="1400"/>
                        <a:buFont typeface="Arial"/>
                        <a:buNone/>
                      </a:pPr>
                      <a:r>
                        <a:rPr lang="en-US" sz="1400" i="1" u="none" strike="noStrike" cap="none">
                          <a:solidFill>
                            <a:schemeClr val="dk1"/>
                          </a:solidFill>
                          <a:latin typeface="Calibri"/>
                          <a:ea typeface="Calibri"/>
                          <a:cs typeface="Calibri"/>
                          <a:sym typeface="Calibri"/>
                        </a:rPr>
                        <a:t>Managing Relationship with Key Account</a:t>
                      </a:r>
                      <a:r>
                        <a:rPr lang="en-US" sz="1400" u="none" strike="noStrike" cap="none">
                          <a:solidFill>
                            <a:srgbClr val="000000"/>
                          </a:solidFill>
                          <a:latin typeface="Calibri"/>
                          <a:ea typeface="Calibri"/>
                          <a:cs typeface="Calibri"/>
                          <a:sym typeface="Calibri"/>
                        </a:rPr>
                        <a:t> </a:t>
                      </a:r>
                      <a:r>
                        <a:rPr lang="en-US" sz="1400" u="none" strike="noStrike" cap="none">
                          <a:latin typeface="Calibri"/>
                          <a:ea typeface="Calibri"/>
                          <a:cs typeface="Calibri"/>
                          <a:sym typeface="Calibri"/>
                        </a:rPr>
                        <a:t>yaitu kemampuan </a:t>
                      </a:r>
                      <a:r>
                        <a:rPr lang="en-US" sz="1400" u="none" strike="noStrike" cap="none">
                          <a:solidFill>
                            <a:srgbClr val="000000"/>
                          </a:solidFill>
                          <a:latin typeface="Calibri"/>
                          <a:ea typeface="Calibri"/>
                          <a:cs typeface="Calibri"/>
                          <a:sym typeface="Calibri"/>
                        </a:rPr>
                        <a:t>manajemen </a:t>
                      </a:r>
                      <a:r>
                        <a:rPr lang="en-US" sz="1400" u="none" strike="noStrike" cap="none">
                          <a:latin typeface="Calibri"/>
                          <a:ea typeface="Calibri"/>
                          <a:cs typeface="Calibri"/>
                          <a:sym typeface="Calibri"/>
                        </a:rPr>
                        <a:t>informasi </a:t>
                      </a:r>
                      <a:r>
                        <a:rPr lang="en-US" sz="1400" u="none" strike="noStrike" cap="none">
                          <a:solidFill>
                            <a:srgbClr val="000000"/>
                          </a:solidFill>
                          <a:latin typeface="Calibri"/>
                          <a:ea typeface="Calibri"/>
                          <a:cs typeface="Calibri"/>
                          <a:sym typeface="Calibri"/>
                        </a:rPr>
                        <a:t>dan manajemen kepuasan pelanggan untuk membangun hubungan dengan </a:t>
                      </a:r>
                      <a:r>
                        <a:rPr lang="en-US" sz="1400" i="1" u="none" strike="noStrike" cap="none">
                          <a:latin typeface="Calibri"/>
                          <a:ea typeface="Calibri"/>
                          <a:cs typeface="Calibri"/>
                          <a:sym typeface="Calibri"/>
                        </a:rPr>
                        <a:t>key account</a:t>
                      </a:r>
                      <a:r>
                        <a:rPr lang="en-US" sz="1400" u="none" strike="noStrike" cap="none">
                          <a:latin typeface="Calibri"/>
                          <a:ea typeface="Calibri"/>
                          <a:cs typeface="Calibri"/>
                          <a:sym typeface="Calibri"/>
                        </a:rPr>
                        <a:t>.</a:t>
                      </a:r>
                      <a:endParaRPr sz="1400" u="none" strike="noStrike" cap="none">
                        <a:solidFill>
                          <a:srgbClr val="000000"/>
                        </a:solidFill>
                        <a:latin typeface="Calibri"/>
                        <a:ea typeface="Calibri"/>
                        <a:cs typeface="Calibri"/>
                        <a:sym typeface="Calibri"/>
                      </a:endParaRPr>
                    </a:p>
                  </a:txBody>
                  <a:tcPr marL="99050" marR="99050" marT="99050" marB="9905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93125">
                <a:tc>
                  <a:txBody>
                    <a:bodyPr/>
                    <a:lstStyle/>
                    <a:p>
                      <a:pPr marL="0" marR="0" lvl="0" indent="0" algn="just" rtl="0">
                        <a:lnSpc>
                          <a:spcPct val="150000"/>
                        </a:lnSpc>
                        <a:spcBef>
                          <a:spcPts val="0"/>
                        </a:spcBef>
                        <a:spcAft>
                          <a:spcPts val="0"/>
                        </a:spcAft>
                        <a:buClr>
                          <a:srgbClr val="000000"/>
                        </a:buClr>
                        <a:buSzPts val="1600"/>
                        <a:buFont typeface="Arial"/>
                        <a:buNone/>
                      </a:pPr>
                      <a:r>
                        <a:rPr lang="en-US" sz="1400" b="1" i="0" u="none" strike="noStrike" cap="none">
                          <a:solidFill>
                            <a:srgbClr val="000000"/>
                          </a:solidFill>
                          <a:latin typeface="Calibri"/>
                          <a:ea typeface="Calibri"/>
                          <a:cs typeface="Calibri"/>
                          <a:sym typeface="Calibri"/>
                        </a:rPr>
                        <a:t>Enabling Learning Objective</a:t>
                      </a:r>
                      <a:endParaRPr sz="1400" u="none" strike="noStrike" cap="none">
                        <a:latin typeface="Calibri"/>
                        <a:ea typeface="Calibri"/>
                        <a:cs typeface="Calibri"/>
                        <a:sym typeface="Calibri"/>
                      </a:endParaRPr>
                    </a:p>
                  </a:txBody>
                  <a:tcPr marL="76200" marR="76200" marT="38100" marB="38100" anchor="ctr">
                    <a:lnL w="1015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0" marR="0" lvl="0" indent="0" algn="just" rtl="0">
                        <a:lnSpc>
                          <a:spcPct val="150000"/>
                        </a:lnSpc>
                        <a:spcBef>
                          <a:spcPts val="0"/>
                        </a:spcBef>
                        <a:spcAft>
                          <a:spcPts val="0"/>
                        </a:spcAft>
                        <a:buClr>
                          <a:srgbClr val="000000"/>
                        </a:buClr>
                        <a:buSzPts val="1700"/>
                        <a:buFont typeface="Arial"/>
                        <a:buNone/>
                      </a:pPr>
                      <a:r>
                        <a:rPr lang="en-US" sz="1400" u="none" strike="noStrike" cap="none">
                          <a:latin typeface="Calibri"/>
                          <a:ea typeface="Calibri"/>
                          <a:cs typeface="Calibri"/>
                          <a:sym typeface="Calibri"/>
                        </a:rPr>
                        <a:t>Mampu mengembangkan hubungan dengan </a:t>
                      </a:r>
                      <a:r>
                        <a:rPr lang="en-US" sz="1400" i="1" u="none" strike="noStrike" cap="none">
                          <a:latin typeface="Calibri"/>
                          <a:ea typeface="Calibri"/>
                          <a:cs typeface="Calibri"/>
                          <a:sym typeface="Calibri"/>
                        </a:rPr>
                        <a:t>key account</a:t>
                      </a:r>
                      <a:r>
                        <a:rPr lang="en-US" sz="1400" u="none" strike="noStrike" cap="none">
                          <a:latin typeface="Calibri"/>
                          <a:ea typeface="Calibri"/>
                          <a:cs typeface="Calibri"/>
                          <a:sym typeface="Calibri"/>
                        </a:rPr>
                        <a:t>.</a:t>
                      </a:r>
                      <a:endParaRPr sz="1400" u="none" strike="noStrike" cap="none">
                        <a:latin typeface="Calibri"/>
                        <a:ea typeface="Calibri"/>
                        <a:cs typeface="Calibri"/>
                        <a:sym typeface="Calibri"/>
                      </a:endParaRPr>
                    </a:p>
                  </a:txBody>
                  <a:tcPr marL="99050" marR="99050" marT="99050" marB="9905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45125">
                <a:tc>
                  <a:txBody>
                    <a:bodyPr/>
                    <a:lstStyle/>
                    <a:p>
                      <a:pPr marL="0" marR="0" lvl="0" indent="0" algn="just" rtl="0">
                        <a:lnSpc>
                          <a:spcPct val="150000"/>
                        </a:lnSpc>
                        <a:spcBef>
                          <a:spcPts val="0"/>
                        </a:spcBef>
                        <a:spcAft>
                          <a:spcPts val="0"/>
                        </a:spcAft>
                        <a:buClr>
                          <a:srgbClr val="000000"/>
                        </a:buClr>
                        <a:buSzPts val="1600"/>
                        <a:buFont typeface="Arial"/>
                        <a:buNone/>
                      </a:pPr>
                      <a:r>
                        <a:rPr lang="en-US" sz="1400" b="1" i="0" u="none" strike="noStrike" cap="none">
                          <a:solidFill>
                            <a:srgbClr val="000000"/>
                          </a:solidFill>
                          <a:latin typeface="Calibri"/>
                          <a:ea typeface="Calibri"/>
                          <a:cs typeface="Calibri"/>
                          <a:sym typeface="Calibri"/>
                        </a:rPr>
                        <a:t>Daftar Topik</a:t>
                      </a:r>
                      <a:endParaRPr sz="1400" u="none" strike="noStrike" cap="none">
                        <a:latin typeface="Calibri"/>
                        <a:ea typeface="Calibri"/>
                        <a:cs typeface="Calibri"/>
                        <a:sym typeface="Calibri"/>
                      </a:endParaRPr>
                    </a:p>
                  </a:txBody>
                  <a:tcPr marL="76200" marR="76200" marT="38100" marB="38100" anchor="ctr">
                    <a:lnL w="1015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342900" marR="0" lvl="0" indent="-260350" algn="just" rtl="0">
                        <a:lnSpc>
                          <a:spcPct val="150000"/>
                        </a:lnSpc>
                        <a:spcBef>
                          <a:spcPts val="0"/>
                        </a:spcBef>
                        <a:spcAft>
                          <a:spcPts val="0"/>
                        </a:spcAft>
                        <a:buClr>
                          <a:srgbClr val="000000"/>
                        </a:buClr>
                        <a:buSzPts val="1400"/>
                        <a:buFont typeface="Calibri"/>
                        <a:buAutoNum type="arabicPeriod"/>
                      </a:pPr>
                      <a:r>
                        <a:rPr lang="en-US" sz="1400" i="1" u="none" strike="noStrike" cap="none">
                          <a:solidFill>
                            <a:srgbClr val="000000"/>
                          </a:solidFill>
                          <a:latin typeface="Calibri"/>
                          <a:ea typeface="Calibri"/>
                          <a:cs typeface="Calibri"/>
                          <a:sym typeface="Calibri"/>
                        </a:rPr>
                        <a:t>Managing </a:t>
                      </a:r>
                      <a:r>
                        <a:rPr lang="en-US" sz="1400" i="1" u="none" strike="noStrike" cap="none">
                          <a:latin typeface="Calibri"/>
                          <a:ea typeface="Calibri"/>
                          <a:cs typeface="Calibri"/>
                          <a:sym typeface="Calibri"/>
                        </a:rPr>
                        <a:t>Information</a:t>
                      </a:r>
                      <a:endParaRPr sz="1400" i="1" u="none" strike="noStrike" cap="none">
                        <a:latin typeface="Calibri"/>
                        <a:ea typeface="Calibri"/>
                        <a:cs typeface="Calibri"/>
                        <a:sym typeface="Calibri"/>
                      </a:endParaRPr>
                    </a:p>
                    <a:p>
                      <a:pPr marL="342900" marR="0" lvl="0" indent="-260350" algn="just" rtl="0">
                        <a:lnSpc>
                          <a:spcPct val="150000"/>
                        </a:lnSpc>
                        <a:spcBef>
                          <a:spcPts val="0"/>
                        </a:spcBef>
                        <a:spcAft>
                          <a:spcPts val="0"/>
                        </a:spcAft>
                        <a:buClr>
                          <a:srgbClr val="000000"/>
                        </a:buClr>
                        <a:buSzPts val="1400"/>
                        <a:buFont typeface="Calibri"/>
                        <a:buAutoNum type="arabicPeriod"/>
                      </a:pPr>
                      <a:r>
                        <a:rPr lang="en-US" sz="1400" i="1" u="none" strike="noStrike" cap="none">
                          <a:solidFill>
                            <a:srgbClr val="000000"/>
                          </a:solidFill>
                          <a:latin typeface="Calibri"/>
                          <a:ea typeface="Calibri"/>
                          <a:cs typeface="Calibri"/>
                          <a:sym typeface="Calibri"/>
                        </a:rPr>
                        <a:t>Managing Customer Satisfaction</a:t>
                      </a:r>
                      <a:endParaRPr sz="1400" i="1" u="none" strike="noStrike" cap="none">
                        <a:latin typeface="Calibri"/>
                        <a:ea typeface="Calibri"/>
                        <a:cs typeface="Calibri"/>
                        <a:sym typeface="Calibri"/>
                      </a:endParaRPr>
                    </a:p>
                  </a:txBody>
                  <a:tcPr marL="99050" marR="99050" marT="99050" marB="9905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688825">
                <a:tc>
                  <a:txBody>
                    <a:bodyPr/>
                    <a:lstStyle/>
                    <a:p>
                      <a:pPr marL="0" marR="0" lvl="0" indent="0" algn="just" rtl="0">
                        <a:lnSpc>
                          <a:spcPct val="150000"/>
                        </a:lnSpc>
                        <a:spcBef>
                          <a:spcPts val="0"/>
                        </a:spcBef>
                        <a:spcAft>
                          <a:spcPts val="0"/>
                        </a:spcAft>
                        <a:buClr>
                          <a:srgbClr val="000000"/>
                        </a:buClr>
                        <a:buSzPts val="1600"/>
                        <a:buFont typeface="Arial"/>
                        <a:buNone/>
                      </a:pPr>
                      <a:r>
                        <a:rPr lang="en-US" sz="1400" b="1" i="0" u="none" strike="noStrike" cap="none">
                          <a:solidFill>
                            <a:srgbClr val="000000"/>
                          </a:solidFill>
                          <a:latin typeface="Calibri"/>
                          <a:ea typeface="Calibri"/>
                          <a:cs typeface="Calibri"/>
                          <a:sym typeface="Calibri"/>
                        </a:rPr>
                        <a:t>Keywords</a:t>
                      </a:r>
                      <a:endParaRPr sz="1400" u="none" strike="noStrike" cap="none">
                        <a:latin typeface="Calibri"/>
                        <a:ea typeface="Calibri"/>
                        <a:cs typeface="Calibri"/>
                        <a:sym typeface="Calibri"/>
                      </a:endParaRPr>
                    </a:p>
                  </a:txBody>
                  <a:tcPr marL="76200" marR="76200" marT="38100" marB="38100" anchor="ctr">
                    <a:lnL w="1015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342900" marR="0" lvl="0" indent="-260350" algn="just" rtl="0">
                        <a:lnSpc>
                          <a:spcPct val="150000"/>
                        </a:lnSpc>
                        <a:spcBef>
                          <a:spcPts val="0"/>
                        </a:spcBef>
                        <a:spcAft>
                          <a:spcPts val="0"/>
                        </a:spcAft>
                        <a:buClr>
                          <a:srgbClr val="000000"/>
                        </a:buClr>
                        <a:buSzPts val="1400"/>
                        <a:buFont typeface="Calibri"/>
                        <a:buAutoNum type="arabicPeriod"/>
                      </a:pPr>
                      <a:r>
                        <a:rPr lang="en-US" sz="1400" i="1" u="none" strike="noStrike" cap="none">
                          <a:latin typeface="Calibri"/>
                          <a:ea typeface="Calibri"/>
                          <a:cs typeface="Calibri"/>
                          <a:sym typeface="Calibri"/>
                        </a:rPr>
                        <a:t>Key Account</a:t>
                      </a:r>
                      <a:endParaRPr sz="1400" i="1" u="none" strike="noStrike" cap="none">
                        <a:latin typeface="Calibri"/>
                        <a:ea typeface="Calibri"/>
                        <a:cs typeface="Calibri"/>
                        <a:sym typeface="Calibri"/>
                      </a:endParaRPr>
                    </a:p>
                    <a:p>
                      <a:pPr marL="342900" marR="0" lvl="0" indent="-260350" algn="just" rtl="0">
                        <a:lnSpc>
                          <a:spcPct val="150000"/>
                        </a:lnSpc>
                        <a:spcBef>
                          <a:spcPts val="0"/>
                        </a:spcBef>
                        <a:spcAft>
                          <a:spcPts val="0"/>
                        </a:spcAft>
                        <a:buClr>
                          <a:srgbClr val="000000"/>
                        </a:buClr>
                        <a:buSzPts val="1400"/>
                        <a:buFont typeface="Calibri"/>
                        <a:buAutoNum type="arabicPeriod"/>
                      </a:pPr>
                      <a:r>
                        <a:rPr lang="en-US" sz="1400" i="1" u="none" strike="noStrike" cap="none">
                          <a:latin typeface="Calibri"/>
                          <a:ea typeface="Calibri"/>
                          <a:cs typeface="Calibri"/>
                          <a:sym typeface="Calibri"/>
                        </a:rPr>
                        <a:t>Customer</a:t>
                      </a:r>
                      <a:endParaRPr sz="1400" i="1" u="none" strike="noStrike" cap="none">
                        <a:latin typeface="Calibri"/>
                        <a:ea typeface="Calibri"/>
                        <a:cs typeface="Calibri"/>
                        <a:sym typeface="Calibri"/>
                      </a:endParaRPr>
                    </a:p>
                    <a:p>
                      <a:pPr marL="342900" marR="0" lvl="0" indent="-260350" algn="just" rtl="0">
                        <a:lnSpc>
                          <a:spcPct val="150000"/>
                        </a:lnSpc>
                        <a:spcBef>
                          <a:spcPts val="0"/>
                        </a:spcBef>
                        <a:spcAft>
                          <a:spcPts val="0"/>
                        </a:spcAft>
                        <a:buClr>
                          <a:srgbClr val="000000"/>
                        </a:buClr>
                        <a:buSzPts val="1400"/>
                        <a:buFont typeface="Calibri"/>
                        <a:buAutoNum type="arabicPeriod"/>
                      </a:pPr>
                      <a:r>
                        <a:rPr lang="en-US" sz="1400" i="1" u="none" strike="noStrike" cap="none">
                          <a:latin typeface="Calibri"/>
                          <a:ea typeface="Calibri"/>
                          <a:cs typeface="Calibri"/>
                          <a:sym typeface="Calibri"/>
                        </a:rPr>
                        <a:t>Loyalty</a:t>
                      </a:r>
                      <a:endParaRPr sz="1400" i="1" u="none" strike="noStrike" cap="none">
                        <a:latin typeface="Calibri"/>
                        <a:ea typeface="Calibri"/>
                        <a:cs typeface="Calibri"/>
                        <a:sym typeface="Calibri"/>
                      </a:endParaRPr>
                    </a:p>
                    <a:p>
                      <a:pPr marL="342900" marR="0" lvl="0" indent="-260350" algn="just" rtl="0">
                        <a:lnSpc>
                          <a:spcPct val="150000"/>
                        </a:lnSpc>
                        <a:spcBef>
                          <a:spcPts val="0"/>
                        </a:spcBef>
                        <a:spcAft>
                          <a:spcPts val="0"/>
                        </a:spcAft>
                        <a:buClr>
                          <a:srgbClr val="000000"/>
                        </a:buClr>
                        <a:buSzPts val="1400"/>
                        <a:buFont typeface="Calibri"/>
                        <a:buAutoNum type="arabicPeriod"/>
                      </a:pPr>
                      <a:r>
                        <a:rPr lang="en-US" sz="1400" i="1" u="none" strike="noStrike" cap="none">
                          <a:latin typeface="Calibri"/>
                          <a:ea typeface="Calibri"/>
                          <a:cs typeface="Calibri"/>
                          <a:sym typeface="Calibri"/>
                        </a:rPr>
                        <a:t>Satisfaction</a:t>
                      </a:r>
                      <a:endParaRPr sz="1400" i="1" u="none" strike="noStrike" cap="none">
                        <a:latin typeface="Calibri"/>
                        <a:ea typeface="Calibri"/>
                        <a:cs typeface="Calibri"/>
                        <a:sym typeface="Calibri"/>
                      </a:endParaRPr>
                    </a:p>
                    <a:p>
                      <a:pPr marL="342900" marR="0" lvl="0" indent="-260350" algn="just" rtl="0">
                        <a:lnSpc>
                          <a:spcPct val="150000"/>
                        </a:lnSpc>
                        <a:spcBef>
                          <a:spcPts val="0"/>
                        </a:spcBef>
                        <a:spcAft>
                          <a:spcPts val="0"/>
                        </a:spcAft>
                        <a:buClr>
                          <a:srgbClr val="000000"/>
                        </a:buClr>
                        <a:buSzPts val="1400"/>
                        <a:buFont typeface="Calibri"/>
                        <a:buAutoNum type="arabicPeriod"/>
                      </a:pPr>
                      <a:r>
                        <a:rPr lang="en-US" sz="1400" i="1" u="none" strike="noStrike" cap="none">
                          <a:latin typeface="Calibri"/>
                          <a:ea typeface="Calibri"/>
                          <a:cs typeface="Calibri"/>
                          <a:sym typeface="Calibri"/>
                        </a:rPr>
                        <a:t>Relationship</a:t>
                      </a:r>
                      <a:endParaRPr sz="1400" i="1" u="none" strike="noStrike" cap="none">
                        <a:latin typeface="Calibri"/>
                        <a:ea typeface="Calibri"/>
                        <a:cs typeface="Calibri"/>
                        <a:sym typeface="Calibri"/>
                      </a:endParaRPr>
                    </a:p>
                    <a:p>
                      <a:pPr marL="342900" marR="0" lvl="0" indent="-260350" algn="just" rtl="0">
                        <a:lnSpc>
                          <a:spcPct val="150000"/>
                        </a:lnSpc>
                        <a:spcBef>
                          <a:spcPts val="0"/>
                        </a:spcBef>
                        <a:spcAft>
                          <a:spcPts val="0"/>
                        </a:spcAft>
                        <a:buClr>
                          <a:srgbClr val="000000"/>
                        </a:buClr>
                        <a:buSzPts val="1400"/>
                        <a:buFont typeface="Calibri"/>
                        <a:buAutoNum type="arabicPeriod"/>
                      </a:pPr>
                      <a:r>
                        <a:rPr lang="en-US" sz="1400" i="1" u="none" strike="noStrike" cap="none">
                          <a:latin typeface="Calibri"/>
                          <a:ea typeface="Calibri"/>
                          <a:cs typeface="Calibri"/>
                          <a:sym typeface="Calibri"/>
                        </a:rPr>
                        <a:t>Managing</a:t>
                      </a:r>
                      <a:endParaRPr sz="1400" i="1" u="none" strike="noStrike" cap="none">
                        <a:latin typeface="Calibri"/>
                        <a:ea typeface="Calibri"/>
                        <a:cs typeface="Calibri"/>
                        <a:sym typeface="Calibri"/>
                      </a:endParaRPr>
                    </a:p>
                  </a:txBody>
                  <a:tcPr marL="99050" marR="99050" marT="49525" marB="495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6950">
                <a:tc>
                  <a:txBody>
                    <a:bodyPr/>
                    <a:lstStyle/>
                    <a:p>
                      <a:pPr marL="0" marR="0" lvl="0" indent="0" algn="just" rtl="0">
                        <a:lnSpc>
                          <a:spcPct val="150000"/>
                        </a:lnSpc>
                        <a:spcBef>
                          <a:spcPts val="0"/>
                        </a:spcBef>
                        <a:spcAft>
                          <a:spcPts val="0"/>
                        </a:spcAft>
                        <a:buClr>
                          <a:srgbClr val="000000"/>
                        </a:buClr>
                        <a:buSzPts val="1400"/>
                        <a:buFont typeface="Arial"/>
                        <a:buNone/>
                      </a:pPr>
                      <a:r>
                        <a:rPr lang="en-US" sz="1400" b="1" u="none" strike="noStrike" cap="none">
                          <a:latin typeface="Calibri"/>
                          <a:ea typeface="Calibri"/>
                          <a:cs typeface="Calibri"/>
                          <a:sym typeface="Calibri"/>
                        </a:rPr>
                        <a:t>Durasi Waktu Ajar</a:t>
                      </a:r>
                      <a:endParaRPr sz="1400" b="1" i="0" u="none" strike="noStrike" cap="none">
                        <a:solidFill>
                          <a:srgbClr val="000000"/>
                        </a:solidFill>
                        <a:latin typeface="Calibri"/>
                        <a:ea typeface="Calibri"/>
                        <a:cs typeface="Calibri"/>
                        <a:sym typeface="Calibri"/>
                      </a:endParaRPr>
                    </a:p>
                  </a:txBody>
                  <a:tcPr marL="76200" marR="76200" marT="38100" marB="38100" anchor="ctr">
                    <a:lnL w="1015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solidFill>
                      <a:srgbClr val="FFFFFF"/>
                    </a:solidFill>
                  </a:tcPr>
                </a:tc>
                <a:tc>
                  <a:txBody>
                    <a:bodyPr/>
                    <a:lstStyle/>
                    <a:p>
                      <a:pPr marL="0" marR="0" lvl="0" indent="0" algn="just" rtl="0">
                        <a:lnSpc>
                          <a:spcPct val="150000"/>
                        </a:lnSpc>
                        <a:spcBef>
                          <a:spcPts val="0"/>
                        </a:spcBef>
                        <a:spcAft>
                          <a:spcPts val="0"/>
                        </a:spcAft>
                        <a:buClr>
                          <a:srgbClr val="000000"/>
                        </a:buClr>
                        <a:buSzPts val="1400"/>
                        <a:buFont typeface="Arial"/>
                        <a:buNone/>
                      </a:pPr>
                      <a:r>
                        <a:rPr lang="en-US" sz="1400" u="none" strike="noStrike" cap="none">
                          <a:latin typeface="Calibri"/>
                          <a:ea typeface="Calibri"/>
                          <a:cs typeface="Calibri"/>
                          <a:sym typeface="Calibri"/>
                        </a:rPr>
                        <a:t>90 Menit</a:t>
                      </a:r>
                      <a:endParaRPr sz="1400" u="none" strike="noStrike" cap="none">
                        <a:latin typeface="Calibri"/>
                        <a:ea typeface="Calibri"/>
                        <a:cs typeface="Calibri"/>
                        <a:sym typeface="Calibri"/>
                      </a:endParaRPr>
                    </a:p>
                  </a:txBody>
                  <a:tcPr marL="99050" marR="99050" marT="49525" marB="495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81" name="Google Shape;581;p3"/>
          <p:cNvSpPr txBox="1">
            <a:spLocks noGrp="1"/>
          </p:cNvSpPr>
          <p:nvPr>
            <p:ph type="body" id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1000"/>
              <a:buNone/>
            </a:pPr>
            <a:r>
              <a:rPr lang="en-US" sz="1200" i="1"/>
              <a:t>Managing Relationship With Key Account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5"/>
        <p:cNvGrpSpPr/>
        <p:nvPr/>
      </p:nvGrpSpPr>
      <p:grpSpPr>
        <a:xfrm>
          <a:off x="0" y="0"/>
          <a:ext cx="0" cy="0"/>
          <a:chOff x="0" y="0"/>
          <a:chExt cx="0" cy="0"/>
        </a:xfrm>
      </p:grpSpPr>
      <p:pic>
        <p:nvPicPr>
          <p:cNvPr id="586" name="Google Shape;586;g2884bd4694d_0_179" descr="A group of people posing for the camera&#10;&#10;Description automatically generated with medium confidence"/>
          <p:cNvPicPr preferRelativeResize="0"/>
          <p:nvPr/>
        </p:nvPicPr>
        <p:blipFill rotWithShape="1">
          <a:blip r:embed="rId3">
            <a:alphaModFix/>
          </a:blip>
          <a:srcRect/>
          <a:stretch/>
        </p:blipFill>
        <p:spPr>
          <a:xfrm>
            <a:off x="6940123" y="317421"/>
            <a:ext cx="3693695" cy="3693695"/>
          </a:xfrm>
          <a:prstGeom prst="rect">
            <a:avLst/>
          </a:prstGeom>
          <a:noFill/>
          <a:ln>
            <a:noFill/>
          </a:ln>
        </p:spPr>
      </p:pic>
      <p:pic>
        <p:nvPicPr>
          <p:cNvPr id="587" name="Google Shape;587;g2884bd4694d_0_179" descr="A picture containing graphical user interface&#10;&#10;Description automatically generated"/>
          <p:cNvPicPr preferRelativeResize="0"/>
          <p:nvPr/>
        </p:nvPicPr>
        <p:blipFill rotWithShape="1">
          <a:blip r:embed="rId4">
            <a:alphaModFix/>
          </a:blip>
          <a:srcRect/>
          <a:stretch/>
        </p:blipFill>
        <p:spPr>
          <a:xfrm>
            <a:off x="2189470" y="618072"/>
            <a:ext cx="3092395" cy="3092395"/>
          </a:xfrm>
          <a:prstGeom prst="rect">
            <a:avLst/>
          </a:prstGeom>
          <a:noFill/>
          <a:ln>
            <a:noFill/>
          </a:ln>
        </p:spPr>
      </p:pic>
      <p:sp>
        <p:nvSpPr>
          <p:cNvPr id="588" name="Google Shape;588;g2884bd4694d_0_179"/>
          <p:cNvSpPr txBox="1"/>
          <p:nvPr/>
        </p:nvSpPr>
        <p:spPr>
          <a:xfrm>
            <a:off x="6324125" y="4233825"/>
            <a:ext cx="5094300" cy="2216400"/>
          </a:xfrm>
          <a:prstGeom prst="rect">
            <a:avLst/>
          </a:prstGeom>
          <a:noFill/>
          <a:ln>
            <a:noFill/>
          </a:ln>
        </p:spPr>
        <p:txBody>
          <a:bodyPr spcFirstLastPara="1" wrap="square" lIns="121900" tIns="60925" rIns="121900" bIns="609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600" b="0" i="0" u="none" strike="noStrike" cap="none">
                <a:solidFill>
                  <a:srgbClr val="000000"/>
                </a:solidFill>
                <a:latin typeface="Calibri"/>
                <a:ea typeface="Calibri"/>
                <a:cs typeface="Calibri"/>
                <a:sym typeface="Calibri"/>
              </a:rPr>
              <a:t>Kepuasan pelanggan menjadi hal yang penting dalam menciptakan tahapan pelanggan yang loyal karena dengan pelanggan yang sudah puas akan memungkinkan perusahaan mendapatkan pelanggan yang loyal.</a:t>
            </a:r>
            <a:endParaRPr sz="1600" b="0" i="0" u="none" strike="noStrike" cap="none">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chemeClr val="dk1"/>
              </a:buClr>
              <a:buSzPts val="1100"/>
              <a:buFont typeface="Arial"/>
              <a:buNone/>
            </a:pPr>
            <a:endParaRPr sz="1600" b="0" i="0" u="none" strike="noStrike" cap="none">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p:txBody>
      </p:sp>
      <p:sp>
        <p:nvSpPr>
          <p:cNvPr id="589" name="Google Shape;589;g2884bd4694d_0_179"/>
          <p:cNvSpPr/>
          <p:nvPr/>
        </p:nvSpPr>
        <p:spPr>
          <a:xfrm>
            <a:off x="773675" y="3064425"/>
            <a:ext cx="10911000" cy="759600"/>
          </a:xfrm>
          <a:prstGeom prst="roundRect">
            <a:avLst>
              <a:gd name="adj" fmla="val 50000"/>
            </a:avLst>
          </a:prstGeom>
          <a:solidFill>
            <a:srgbClr val="1F295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90" name="Google Shape;590;g2884bd4694d_0_179"/>
          <p:cNvSpPr txBox="1"/>
          <p:nvPr/>
        </p:nvSpPr>
        <p:spPr>
          <a:xfrm>
            <a:off x="1875477" y="3244339"/>
            <a:ext cx="3392400" cy="369300"/>
          </a:xfrm>
          <a:prstGeom prst="rect">
            <a:avLst/>
          </a:prstGeom>
          <a:solidFill>
            <a:srgbClr val="1F2952"/>
          </a:solid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600" b="1" i="1" u="none" strike="noStrike" cap="none">
                <a:solidFill>
                  <a:srgbClr val="FFFFFF"/>
                </a:solidFill>
                <a:latin typeface="Calibri"/>
                <a:ea typeface="Calibri"/>
                <a:cs typeface="Calibri"/>
                <a:sym typeface="Calibri"/>
              </a:rPr>
              <a:t>Managing Information</a:t>
            </a:r>
            <a:endParaRPr sz="1600" b="1" i="1" u="none" strike="noStrike" cap="none">
              <a:solidFill>
                <a:srgbClr val="FFFFFF"/>
              </a:solidFill>
              <a:latin typeface="Calibri"/>
              <a:ea typeface="Calibri"/>
              <a:cs typeface="Calibri"/>
              <a:sym typeface="Calibri"/>
            </a:endParaRPr>
          </a:p>
        </p:txBody>
      </p:sp>
      <p:sp>
        <p:nvSpPr>
          <p:cNvPr id="591" name="Google Shape;591;g2884bd4694d_0_179"/>
          <p:cNvSpPr txBox="1"/>
          <p:nvPr/>
        </p:nvSpPr>
        <p:spPr>
          <a:xfrm>
            <a:off x="6467650" y="3259575"/>
            <a:ext cx="4628100" cy="369300"/>
          </a:xfrm>
          <a:prstGeom prst="rect">
            <a:avLst/>
          </a:prstGeom>
          <a:solidFill>
            <a:srgbClr val="1F2952"/>
          </a:solid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600" b="1" i="1" u="none" strike="noStrike" cap="none">
                <a:solidFill>
                  <a:srgbClr val="FFFFFF"/>
                </a:solidFill>
                <a:latin typeface="Calibri"/>
                <a:ea typeface="Calibri"/>
                <a:cs typeface="Calibri"/>
                <a:sym typeface="Calibri"/>
              </a:rPr>
              <a:t>Managing Customer Satisfaction</a:t>
            </a:r>
            <a:endParaRPr sz="1600" b="1" i="1" u="none" strike="noStrike" cap="none">
              <a:solidFill>
                <a:srgbClr val="FFFFFF"/>
              </a:solidFill>
              <a:latin typeface="Calibri"/>
              <a:ea typeface="Calibri"/>
              <a:cs typeface="Calibri"/>
              <a:sym typeface="Calibri"/>
            </a:endParaRPr>
          </a:p>
        </p:txBody>
      </p:sp>
      <p:sp>
        <p:nvSpPr>
          <p:cNvPr id="592" name="Google Shape;592;g2884bd4694d_0_179"/>
          <p:cNvSpPr/>
          <p:nvPr/>
        </p:nvSpPr>
        <p:spPr>
          <a:xfrm rot="-2700000">
            <a:off x="3338531" y="3581578"/>
            <a:ext cx="466266" cy="466266"/>
          </a:xfrm>
          <a:prstGeom prst="rtTriangle">
            <a:avLst/>
          </a:prstGeom>
          <a:solidFill>
            <a:srgbClr val="1F295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93" name="Google Shape;593;g2884bd4694d_0_179"/>
          <p:cNvSpPr/>
          <p:nvPr/>
        </p:nvSpPr>
        <p:spPr>
          <a:xfrm rot="-2700000">
            <a:off x="8695641" y="3581578"/>
            <a:ext cx="466266" cy="466266"/>
          </a:xfrm>
          <a:prstGeom prst="rtTriangle">
            <a:avLst/>
          </a:prstGeom>
          <a:solidFill>
            <a:srgbClr val="1F295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594" name="Google Shape;594;g2884bd4694d_0_179"/>
          <p:cNvCxnSpPr/>
          <p:nvPr/>
        </p:nvCxnSpPr>
        <p:spPr>
          <a:xfrm>
            <a:off x="6077564" y="3071981"/>
            <a:ext cx="0" cy="752100"/>
          </a:xfrm>
          <a:prstGeom prst="straightConnector1">
            <a:avLst/>
          </a:prstGeom>
          <a:noFill/>
          <a:ln w="9525" cap="flat" cmpd="sng">
            <a:solidFill>
              <a:schemeClr val="lt1"/>
            </a:solidFill>
            <a:prstDash val="solid"/>
            <a:round/>
            <a:headEnd type="none" w="sm" len="sm"/>
            <a:tailEnd type="none" w="sm" len="sm"/>
          </a:ln>
        </p:spPr>
      </p:cxnSp>
      <p:sp>
        <p:nvSpPr>
          <p:cNvPr id="595" name="Google Shape;595;g2884bd4694d_0_179"/>
          <p:cNvSpPr txBox="1"/>
          <p:nvPr/>
        </p:nvSpPr>
        <p:spPr>
          <a:xfrm>
            <a:off x="1130100" y="4241400"/>
            <a:ext cx="4882800" cy="2216400"/>
          </a:xfrm>
          <a:prstGeom prst="rect">
            <a:avLst/>
          </a:prstGeom>
          <a:noFill/>
          <a:ln>
            <a:noFill/>
          </a:ln>
        </p:spPr>
        <p:txBody>
          <a:bodyPr spcFirstLastPara="1" wrap="square" lIns="121900" tIns="60925" rIns="121900" bIns="609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600" b="0" i="0" u="none" strike="noStrike" cap="none">
                <a:solidFill>
                  <a:srgbClr val="000000"/>
                </a:solidFill>
                <a:latin typeface="Calibri"/>
                <a:ea typeface="Calibri"/>
                <a:cs typeface="Calibri"/>
                <a:sym typeface="Calibri"/>
              </a:rPr>
              <a:t>Mengelola hubungan pelanggan perlu dilakukan pada account-account yang dimiliki perusahaan mulai dari tahapan akuisisi (</a:t>
            </a:r>
            <a:r>
              <a:rPr lang="en-US" sz="1600" b="0" i="1" u="none" strike="noStrike" cap="none">
                <a:solidFill>
                  <a:srgbClr val="000000"/>
                </a:solidFill>
                <a:latin typeface="Calibri"/>
                <a:ea typeface="Calibri"/>
                <a:cs typeface="Calibri"/>
                <a:sym typeface="Calibri"/>
              </a:rPr>
              <a:t>get</a:t>
            </a:r>
            <a:r>
              <a:rPr lang="en-US" sz="1600" b="0" i="0" u="none" strike="noStrike" cap="none">
                <a:solidFill>
                  <a:srgbClr val="000000"/>
                </a:solidFill>
                <a:latin typeface="Calibri"/>
                <a:ea typeface="Calibri"/>
                <a:cs typeface="Calibri"/>
                <a:sym typeface="Calibri"/>
              </a:rPr>
              <a:t>) hingga memelihara </a:t>
            </a:r>
            <a:r>
              <a:rPr lang="en-US" sz="1600" b="0" i="1" u="none" strike="noStrike" cap="none">
                <a:solidFill>
                  <a:srgbClr val="000000"/>
                </a:solidFill>
                <a:latin typeface="Calibri"/>
                <a:ea typeface="Calibri"/>
                <a:cs typeface="Calibri"/>
                <a:sym typeface="Calibri"/>
              </a:rPr>
              <a:t>account </a:t>
            </a:r>
            <a:r>
              <a:rPr lang="en-US" sz="1600" b="0" i="0" u="none" strike="noStrike" cap="none">
                <a:solidFill>
                  <a:srgbClr val="000000"/>
                </a:solidFill>
                <a:latin typeface="Calibri"/>
                <a:ea typeface="Calibri"/>
                <a:cs typeface="Calibri"/>
                <a:sym typeface="Calibri"/>
              </a:rPr>
              <a:t>tersebut (</a:t>
            </a:r>
            <a:r>
              <a:rPr lang="en-US" sz="1600" b="0" i="1" u="none" strike="noStrike" cap="none">
                <a:solidFill>
                  <a:srgbClr val="000000"/>
                </a:solidFill>
                <a:latin typeface="Calibri"/>
                <a:ea typeface="Calibri"/>
                <a:cs typeface="Calibri"/>
                <a:sym typeface="Calibri"/>
              </a:rPr>
              <a:t>keep and grow</a:t>
            </a:r>
            <a:r>
              <a:rPr lang="en-US" sz="1600" b="0" i="0" u="none" strike="noStrike" cap="none">
                <a:solidFill>
                  <a:srgbClr val="000000"/>
                </a:solidFill>
                <a:latin typeface="Calibri"/>
                <a:ea typeface="Calibri"/>
                <a:cs typeface="Calibri"/>
                <a:sym typeface="Calibri"/>
              </a:rPr>
              <a:t>). Manajemen informasi sangat penting dilakukan untuk memiliki pemahaman yang baik antara perusahaan dan pelanggan.</a:t>
            </a:r>
            <a:endParaRPr sz="1600" b="0" i="0" u="none" strike="noStrike" cap="none">
              <a:solidFill>
                <a:srgbClr val="000000"/>
              </a:solidFill>
              <a:latin typeface="Calibri"/>
              <a:ea typeface="Calibri"/>
              <a:cs typeface="Calibri"/>
              <a:sym typeface="Calibri"/>
            </a:endParaRPr>
          </a:p>
        </p:txBody>
      </p:sp>
      <p:sp>
        <p:nvSpPr>
          <p:cNvPr id="596" name="Google Shape;596;g2884bd4694d_0_179"/>
          <p:cNvSpPr/>
          <p:nvPr/>
        </p:nvSpPr>
        <p:spPr>
          <a:xfrm>
            <a:off x="6077577" y="811192"/>
            <a:ext cx="5733300" cy="4930800"/>
          </a:xfrm>
          <a:prstGeom prst="rect">
            <a:avLst/>
          </a:prstGeom>
          <a:solidFill>
            <a:srgbClr val="FFFFFF">
              <a:alpha val="7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97" name="Google Shape;597;g2884bd4694d_0_179"/>
          <p:cNvSpPr txBox="1">
            <a:spLocks noGrp="1"/>
          </p:cNvSpPr>
          <p:nvPr>
            <p:ph type="body" id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1000"/>
              <a:buNone/>
            </a:pPr>
            <a:r>
              <a:rPr lang="en-US" sz="1200" b="0" i="1">
                <a:latin typeface="Calibri"/>
                <a:ea typeface="Calibri"/>
                <a:cs typeface="Calibri"/>
                <a:sym typeface="Calibri"/>
              </a:rPr>
              <a:t>Managing Relationship With Key Account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1"/>
        <p:cNvGrpSpPr/>
        <p:nvPr/>
      </p:nvGrpSpPr>
      <p:grpSpPr>
        <a:xfrm>
          <a:off x="0" y="0"/>
          <a:ext cx="0" cy="0"/>
          <a:chOff x="0" y="0"/>
          <a:chExt cx="0" cy="0"/>
        </a:xfrm>
      </p:grpSpPr>
      <p:sp>
        <p:nvSpPr>
          <p:cNvPr id="602" name="Google Shape;602;p4"/>
          <p:cNvSpPr txBox="1">
            <a:spLocks noGrp="1"/>
          </p:cNvSpPr>
          <p:nvPr>
            <p:ph type="body" id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1000"/>
              <a:buNone/>
            </a:pPr>
            <a:r>
              <a:rPr lang="en-US" sz="1200" b="0" i="1">
                <a:latin typeface="Calibri"/>
                <a:ea typeface="Calibri"/>
                <a:cs typeface="Calibri"/>
                <a:sym typeface="Calibri"/>
              </a:rPr>
              <a:t>Managing Relationship With Key Account &gt; </a:t>
            </a:r>
            <a:r>
              <a:rPr lang="en-US" sz="1200" i="1">
                <a:latin typeface="Calibri"/>
                <a:ea typeface="Calibri"/>
                <a:cs typeface="Calibri"/>
                <a:sym typeface="Calibri"/>
              </a:rPr>
              <a:t>Managing Information</a:t>
            </a:r>
            <a:endParaRPr/>
          </a:p>
        </p:txBody>
      </p:sp>
      <p:sp>
        <p:nvSpPr>
          <p:cNvPr id="603" name="Google Shape;603;p4"/>
          <p:cNvSpPr txBox="1"/>
          <p:nvPr/>
        </p:nvSpPr>
        <p:spPr>
          <a:xfrm>
            <a:off x="6465587" y="2440172"/>
            <a:ext cx="4751408" cy="197765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2400"/>
              <a:buFont typeface="Quattrocento Sans"/>
              <a:buNone/>
            </a:pPr>
            <a:r>
              <a:rPr lang="en-US" sz="3200" b="1" i="0" u="none" strike="noStrike" cap="none">
                <a:solidFill>
                  <a:srgbClr val="1F2952"/>
                </a:solidFill>
                <a:latin typeface="Calibri"/>
                <a:ea typeface="Calibri"/>
                <a:cs typeface="Calibri"/>
                <a:sym typeface="Calibri"/>
              </a:rPr>
              <a:t>Topik 1 – </a:t>
            </a:r>
            <a:br>
              <a:rPr lang="en-US" sz="3200" b="1" i="0" u="none" strike="noStrike" cap="none">
                <a:solidFill>
                  <a:srgbClr val="1F2952"/>
                </a:solidFill>
                <a:latin typeface="Calibri"/>
                <a:ea typeface="Calibri"/>
                <a:cs typeface="Calibri"/>
                <a:sym typeface="Calibri"/>
              </a:rPr>
            </a:br>
            <a:r>
              <a:rPr lang="en-US" sz="3200" b="1" i="1" u="none" strike="noStrike" cap="none">
                <a:solidFill>
                  <a:srgbClr val="1F2952"/>
                </a:solidFill>
                <a:latin typeface="Calibri"/>
                <a:ea typeface="Calibri"/>
                <a:cs typeface="Calibri"/>
                <a:sym typeface="Calibri"/>
              </a:rPr>
              <a:t>Managing Information</a:t>
            </a:r>
            <a:endParaRPr sz="3200" b="1" i="1" u="none" strike="noStrike" cap="none">
              <a:solidFill>
                <a:srgbClr val="262626"/>
              </a:solidFill>
              <a:latin typeface="Calibri"/>
              <a:ea typeface="Calibri"/>
              <a:cs typeface="Calibri"/>
              <a:sym typeface="Calibri"/>
            </a:endParaRPr>
          </a:p>
        </p:txBody>
      </p:sp>
      <p:pic>
        <p:nvPicPr>
          <p:cNvPr id="604" name="Google Shape;604;p4" descr="A picture containing graphical user interface&#10;&#10;Description automatically generated"/>
          <p:cNvPicPr preferRelativeResize="0"/>
          <p:nvPr/>
        </p:nvPicPr>
        <p:blipFill rotWithShape="1">
          <a:blip r:embed="rId3">
            <a:alphaModFix/>
          </a:blip>
          <a:srcRect/>
          <a:stretch/>
        </p:blipFill>
        <p:spPr>
          <a:xfrm>
            <a:off x="1249530" y="1126689"/>
            <a:ext cx="4604650" cy="4604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7f83795278_0_44"/>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b="1"/>
              <a:t>Tahapan Pelanggan Loyal</a:t>
            </a:r>
            <a:endParaRPr b="1"/>
          </a:p>
        </p:txBody>
      </p:sp>
      <p:sp>
        <p:nvSpPr>
          <p:cNvPr id="611" name="Google Shape;611;g17f83795278_0_44"/>
          <p:cNvSpPr txBox="1">
            <a:spLocks noGrp="1"/>
          </p:cNvSpPr>
          <p:nvPr>
            <p:ph type="sldNum" idx="12"/>
          </p:nvPr>
        </p:nvSpPr>
        <p:spPr>
          <a:xfrm>
            <a:off x="11435163" y="6492875"/>
            <a:ext cx="554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1600"/>
              <a:buFont typeface="Arial"/>
              <a:buNone/>
            </a:pPr>
            <a:fld id="{00000000-1234-1234-1234-123412341234}" type="slidenum">
              <a:rPr lang="en-US"/>
              <a:t>5</a:t>
            </a:fld>
            <a:endParaRPr/>
          </a:p>
        </p:txBody>
      </p:sp>
      <p:sp>
        <p:nvSpPr>
          <p:cNvPr id="612" name="Google Shape;612;g17f83795278_0_44"/>
          <p:cNvSpPr/>
          <p:nvPr/>
        </p:nvSpPr>
        <p:spPr>
          <a:xfrm>
            <a:off x="833425" y="3619775"/>
            <a:ext cx="10571972" cy="2610374"/>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Pada </a:t>
            </a:r>
            <a:r>
              <a:rPr lang="en-US" sz="1400" b="0" i="1" u="none" strike="noStrike" cap="none">
                <a:solidFill>
                  <a:srgbClr val="000000"/>
                </a:solidFill>
                <a:latin typeface="Calibri"/>
                <a:ea typeface="Calibri"/>
                <a:cs typeface="Calibri"/>
                <a:sym typeface="Calibri"/>
              </a:rPr>
              <a:t>key account management </a:t>
            </a:r>
            <a:r>
              <a:rPr lang="en-US" sz="1400" b="0" i="0" u="none" strike="noStrike" cap="none">
                <a:solidFill>
                  <a:srgbClr val="000000"/>
                </a:solidFill>
                <a:latin typeface="Calibri"/>
                <a:ea typeface="Calibri"/>
                <a:cs typeface="Calibri"/>
                <a:sym typeface="Calibri"/>
              </a:rPr>
              <a:t>dikenal bahwa terdapat berbagai macam </a:t>
            </a:r>
            <a:r>
              <a:rPr lang="en-US" sz="1400" b="0" i="1" u="none" strike="noStrike" cap="none">
                <a:solidFill>
                  <a:srgbClr val="000000"/>
                </a:solidFill>
                <a:latin typeface="Calibri"/>
                <a:ea typeface="Calibri"/>
                <a:cs typeface="Calibri"/>
                <a:sym typeface="Calibri"/>
              </a:rPr>
              <a:t>account </a:t>
            </a:r>
            <a:r>
              <a:rPr lang="en-US" sz="1400" b="0" i="0" u="none" strike="noStrike" cap="none">
                <a:solidFill>
                  <a:srgbClr val="000000"/>
                </a:solidFill>
                <a:latin typeface="Calibri"/>
                <a:ea typeface="Calibri"/>
                <a:cs typeface="Calibri"/>
                <a:sym typeface="Calibri"/>
              </a:rPr>
              <a:t>yang potensial dan yang sudah ada </a:t>
            </a:r>
            <a:r>
              <a:rPr lang="en-US" sz="1400" b="0" i="1" u="none" strike="noStrike" cap="none">
                <a:solidFill>
                  <a:srgbClr val="000000"/>
                </a:solidFill>
                <a:latin typeface="Calibri"/>
                <a:ea typeface="Calibri"/>
                <a:cs typeface="Calibri"/>
                <a:sym typeface="Calibri"/>
              </a:rPr>
              <a:t>(existing). </a:t>
            </a:r>
            <a:r>
              <a:rPr lang="en-US" sz="1400" b="0" i="0" u="none" strike="noStrike" cap="none">
                <a:solidFill>
                  <a:srgbClr val="000000"/>
                </a:solidFill>
                <a:latin typeface="Calibri"/>
                <a:ea typeface="Calibri"/>
                <a:cs typeface="Calibri"/>
                <a:sym typeface="Calibri"/>
              </a:rPr>
              <a:t>Namun, bagaimana cara untuk menjaga hubungan untuk setiap </a:t>
            </a:r>
            <a:r>
              <a:rPr lang="en-US" sz="1400" b="0" i="1" u="none" strike="noStrike" cap="none">
                <a:solidFill>
                  <a:srgbClr val="000000"/>
                </a:solidFill>
                <a:latin typeface="Calibri"/>
                <a:ea typeface="Calibri"/>
                <a:cs typeface="Calibri"/>
                <a:sym typeface="Calibri"/>
              </a:rPr>
              <a:t>account </a:t>
            </a:r>
            <a:r>
              <a:rPr lang="en-US" sz="1400" b="0" i="0" u="none" strike="noStrike" cap="none">
                <a:solidFill>
                  <a:srgbClr val="000000"/>
                </a:solidFill>
                <a:latin typeface="Calibri"/>
                <a:ea typeface="Calibri"/>
                <a:cs typeface="Calibri"/>
                <a:sym typeface="Calibri"/>
              </a:rPr>
              <a:t> yang ada? Bagaimana cara untuk </a:t>
            </a:r>
            <a:r>
              <a:rPr lang="en-US" sz="1400" b="0" i="1" u="none" strike="noStrike" cap="none">
                <a:solidFill>
                  <a:srgbClr val="000000"/>
                </a:solidFill>
                <a:latin typeface="Calibri"/>
                <a:ea typeface="Calibri"/>
                <a:cs typeface="Calibri"/>
                <a:sym typeface="Calibri"/>
              </a:rPr>
              <a:t>account-account </a:t>
            </a:r>
            <a:r>
              <a:rPr lang="en-US" sz="1400" b="0" i="0" u="none" strike="noStrike" cap="none">
                <a:solidFill>
                  <a:srgbClr val="000000"/>
                </a:solidFill>
                <a:latin typeface="Calibri"/>
                <a:ea typeface="Calibri"/>
                <a:cs typeface="Calibri"/>
                <a:sym typeface="Calibri"/>
              </a:rPr>
              <a:t>yang ada dapat menjadi pelanggan yang loyal? Berikut adalah tahapan agar pelanggan menjadi loyal. Perlu diingat bahwa sebelum menjadi pelanggan yang loyal, pelanggan tersebut harus merasakan kepuasan </a:t>
            </a:r>
            <a:r>
              <a:rPr lang="en-US" sz="1400" b="0" i="1" u="none" strike="noStrike" cap="none">
                <a:solidFill>
                  <a:srgbClr val="000000"/>
                </a:solidFill>
                <a:latin typeface="Calibri"/>
                <a:ea typeface="Calibri"/>
                <a:cs typeface="Calibri"/>
                <a:sym typeface="Calibri"/>
              </a:rPr>
              <a:t>(satisfaction) </a:t>
            </a:r>
            <a:r>
              <a:rPr lang="en-US" sz="1400" b="0" i="0" u="none" strike="noStrike" cap="none">
                <a:solidFill>
                  <a:srgbClr val="000000"/>
                </a:solidFill>
                <a:latin typeface="Calibri"/>
                <a:ea typeface="Calibri"/>
                <a:cs typeface="Calibri"/>
                <a:sym typeface="Calibri"/>
              </a:rPr>
              <a:t>atas pelayanan yang diberikan. Pada tahapan kedua (</a:t>
            </a:r>
            <a:r>
              <a:rPr lang="en-US" sz="1400" b="0" i="1" u="none" strike="noStrike" cap="none">
                <a:solidFill>
                  <a:srgbClr val="000000"/>
                </a:solidFill>
                <a:latin typeface="Calibri"/>
                <a:ea typeface="Calibri"/>
                <a:cs typeface="Calibri"/>
                <a:sym typeface="Calibri"/>
              </a:rPr>
              <a:t>qualified prospect</a:t>
            </a:r>
            <a:r>
              <a:rPr lang="en-US" sz="1400" b="0" i="0" u="none" strike="noStrike" cap="none">
                <a:solidFill>
                  <a:srgbClr val="000000"/>
                </a:solidFill>
                <a:latin typeface="Calibri"/>
                <a:ea typeface="Calibri"/>
                <a:cs typeface="Calibri"/>
                <a:sym typeface="Calibri"/>
              </a:rPr>
              <a:t>) untuk mengakuisisi pelanggan hal yang dapat dilakukan adalah menarik perhatian pelanggan yang memiliki potensi jangka panjang. Dilanjutkan dengan seni bertransaksi pada pembeli peserta (</a:t>
            </a:r>
            <a:r>
              <a:rPr lang="en-US" sz="1400" b="0" i="1" u="none" strike="noStrike" cap="none">
                <a:solidFill>
                  <a:srgbClr val="000000"/>
                </a:solidFill>
                <a:latin typeface="Calibri"/>
                <a:ea typeface="Calibri"/>
                <a:cs typeface="Calibri"/>
                <a:sym typeface="Calibri"/>
              </a:rPr>
              <a:t>first-time buyer</a:t>
            </a:r>
            <a:r>
              <a:rPr lang="en-US" sz="1400" b="0" i="0" u="none" strike="noStrike" cap="none">
                <a:solidFill>
                  <a:srgbClr val="000000"/>
                </a:solidFill>
                <a:latin typeface="Calibri"/>
                <a:ea typeface="Calibri"/>
                <a:cs typeface="Calibri"/>
                <a:sym typeface="Calibri"/>
              </a:rPr>
              <a:t>). Selanjutnya dalam menjaga (</a:t>
            </a:r>
            <a:r>
              <a:rPr lang="en-US" sz="1400" b="0" i="1" u="none" strike="noStrike" cap="none">
                <a:solidFill>
                  <a:srgbClr val="000000"/>
                </a:solidFill>
                <a:latin typeface="Calibri"/>
                <a:ea typeface="Calibri"/>
                <a:cs typeface="Calibri"/>
                <a:sym typeface="Calibri"/>
              </a:rPr>
              <a:t>keep</a:t>
            </a:r>
            <a:r>
              <a:rPr lang="en-US" sz="1400" b="0" i="0" u="none" strike="noStrike" cap="none">
                <a:solidFill>
                  <a:srgbClr val="000000"/>
                </a:solidFill>
                <a:latin typeface="Calibri"/>
                <a:ea typeface="Calibri"/>
                <a:cs typeface="Calibri"/>
                <a:sym typeface="Calibri"/>
              </a:rPr>
              <a:t>) dan mengembangkan </a:t>
            </a:r>
            <a:r>
              <a:rPr lang="en-US" sz="1400" b="0" i="1" u="none" strike="noStrike" cap="none">
                <a:solidFill>
                  <a:srgbClr val="000000"/>
                </a:solidFill>
                <a:latin typeface="Calibri"/>
                <a:ea typeface="Calibri"/>
                <a:cs typeface="Calibri"/>
                <a:sym typeface="Calibri"/>
              </a:rPr>
              <a:t>(grow)</a:t>
            </a:r>
            <a:r>
              <a:rPr lang="en-US" sz="1400" b="0" i="0" u="none" strike="noStrike" cap="none">
                <a:solidFill>
                  <a:srgbClr val="000000"/>
                </a:solidFill>
                <a:latin typeface="Calibri"/>
                <a:ea typeface="Calibri"/>
                <a:cs typeface="Calibri"/>
                <a:sym typeface="Calibri"/>
              </a:rPr>
              <a:t> hal yang perlu diperhatikan adalah ketika pelanggan melakukan pembelian berulang (</a:t>
            </a:r>
            <a:r>
              <a:rPr lang="en-US" sz="1400" b="0" i="1" u="none" strike="noStrike" cap="none">
                <a:solidFill>
                  <a:srgbClr val="000000"/>
                </a:solidFill>
                <a:latin typeface="Calibri"/>
                <a:ea typeface="Calibri"/>
                <a:cs typeface="Calibri"/>
                <a:sym typeface="Calibri"/>
              </a:rPr>
              <a:t>repeat customer</a:t>
            </a:r>
            <a:r>
              <a:rPr lang="en-US" sz="1400" b="0" i="0" u="none" strike="noStrike" cap="none">
                <a:solidFill>
                  <a:srgbClr val="000000"/>
                </a:solidFill>
                <a:latin typeface="Calibri"/>
                <a:ea typeface="Calibri"/>
                <a:cs typeface="Calibri"/>
                <a:sym typeface="Calibri"/>
              </a:rPr>
              <a:t>) dengan menyediakan nilai melalui setiap transaksi. Mencapai pelanggan yang loyal yang perlu dilakukan adalah dengan beralih dari konsultan menjadi </a:t>
            </a:r>
            <a:r>
              <a:rPr lang="en-US" sz="1400" b="0" i="1" u="none" strike="noStrike" cap="none">
                <a:solidFill>
                  <a:srgbClr val="000000"/>
                </a:solidFill>
                <a:latin typeface="Calibri"/>
                <a:ea typeface="Calibri"/>
                <a:cs typeface="Calibri"/>
                <a:sym typeface="Calibri"/>
              </a:rPr>
              <a:t>advisor</a:t>
            </a:r>
            <a:r>
              <a:rPr lang="en-US" sz="1400" b="0" i="0" u="none" strike="noStrike" cap="none">
                <a:solidFill>
                  <a:srgbClr val="000000"/>
                </a:solidFill>
                <a:latin typeface="Calibri"/>
                <a:ea typeface="Calibri"/>
                <a:cs typeface="Calibri"/>
                <a:sym typeface="Calibri"/>
              </a:rPr>
              <a:t>.</a:t>
            </a:r>
            <a:endParaRPr sz="1400" b="0" i="1" u="none" strike="noStrike" cap="none">
              <a:solidFill>
                <a:srgbClr val="000000"/>
              </a:solidFill>
              <a:latin typeface="Calibri"/>
              <a:ea typeface="Calibri"/>
              <a:cs typeface="Calibri"/>
              <a:sym typeface="Calibri"/>
            </a:endParaRPr>
          </a:p>
        </p:txBody>
      </p:sp>
      <p:grpSp>
        <p:nvGrpSpPr>
          <p:cNvPr id="613" name="Google Shape;613;g17f83795278_0_44"/>
          <p:cNvGrpSpPr/>
          <p:nvPr/>
        </p:nvGrpSpPr>
        <p:grpSpPr>
          <a:xfrm>
            <a:off x="833425" y="1658876"/>
            <a:ext cx="10536218" cy="1840224"/>
            <a:chOff x="594887" y="1588885"/>
            <a:chExt cx="9104924" cy="1840224"/>
          </a:xfrm>
        </p:grpSpPr>
        <p:sp>
          <p:nvSpPr>
            <p:cNvPr id="614" name="Google Shape;614;g17f83795278_0_44"/>
            <p:cNvSpPr/>
            <p:nvPr/>
          </p:nvSpPr>
          <p:spPr>
            <a:xfrm>
              <a:off x="5341711" y="1986109"/>
              <a:ext cx="4358100" cy="1443000"/>
            </a:xfrm>
            <a:prstGeom prst="rect">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1" u="none" strike="noStrike" cap="none">
                <a:solidFill>
                  <a:srgbClr val="FFFFFF"/>
                </a:solidFill>
                <a:latin typeface="Calibri"/>
                <a:ea typeface="Calibri"/>
                <a:cs typeface="Calibri"/>
                <a:sym typeface="Calibri"/>
              </a:endParaRPr>
            </a:p>
          </p:txBody>
        </p:sp>
        <p:sp>
          <p:nvSpPr>
            <p:cNvPr id="615" name="Google Shape;615;g17f83795278_0_44"/>
            <p:cNvSpPr/>
            <p:nvPr/>
          </p:nvSpPr>
          <p:spPr>
            <a:xfrm>
              <a:off x="594887" y="1986109"/>
              <a:ext cx="4358100" cy="1443000"/>
            </a:xfrm>
            <a:prstGeom prst="rect">
              <a:avLst/>
            </a:prstGeom>
            <a:solidFill>
              <a:srgbClr val="A1A2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1" u="none" strike="noStrike" cap="none">
                <a:solidFill>
                  <a:srgbClr val="FFFFFF"/>
                </a:solidFill>
                <a:latin typeface="Calibri"/>
                <a:ea typeface="Calibri"/>
                <a:cs typeface="Calibri"/>
                <a:sym typeface="Calibri"/>
              </a:endParaRPr>
            </a:p>
          </p:txBody>
        </p:sp>
        <p:grpSp>
          <p:nvGrpSpPr>
            <p:cNvPr id="616" name="Google Shape;616;g17f83795278_0_44"/>
            <p:cNvGrpSpPr/>
            <p:nvPr/>
          </p:nvGrpSpPr>
          <p:grpSpPr>
            <a:xfrm>
              <a:off x="625769" y="2335084"/>
              <a:ext cx="9029418" cy="677100"/>
              <a:chOff x="0" y="1107418"/>
              <a:chExt cx="9029418" cy="677100"/>
            </a:xfrm>
          </p:grpSpPr>
          <p:sp>
            <p:nvSpPr>
              <p:cNvPr id="617" name="Google Shape;617;g17f83795278_0_44"/>
              <p:cNvSpPr/>
              <p:nvPr/>
            </p:nvSpPr>
            <p:spPr>
              <a:xfrm>
                <a:off x="0" y="1107418"/>
                <a:ext cx="1128600" cy="677100"/>
              </a:xfrm>
              <a:prstGeom prst="roundRect">
                <a:avLst>
                  <a:gd name="adj" fmla="val 10000"/>
                </a:avLst>
              </a:prstGeom>
              <a:solidFill>
                <a:srgbClr val="2797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sp>
            <p:nvSpPr>
              <p:cNvPr id="618" name="Google Shape;618;g17f83795278_0_44"/>
              <p:cNvSpPr txBox="1"/>
              <p:nvPr/>
            </p:nvSpPr>
            <p:spPr>
              <a:xfrm>
                <a:off x="19835" y="1127253"/>
                <a:ext cx="1089000" cy="63750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FFFFFF"/>
                  </a:buClr>
                  <a:buSzPts val="1600"/>
                  <a:buFont typeface="Arial"/>
                  <a:buNone/>
                </a:pPr>
                <a:r>
                  <a:rPr lang="en-US" sz="1600" b="1" i="1" u="none" strike="noStrike" cap="none">
                    <a:solidFill>
                      <a:schemeClr val="lt1"/>
                    </a:solidFill>
                    <a:latin typeface="Calibri"/>
                    <a:ea typeface="Calibri"/>
                    <a:cs typeface="Calibri"/>
                    <a:sym typeface="Calibri"/>
                  </a:rPr>
                  <a:t>Listed Suspect</a:t>
                </a:r>
                <a:endParaRPr sz="1600" b="1" i="1" u="none" strike="noStrike" cap="none">
                  <a:solidFill>
                    <a:schemeClr val="lt1"/>
                  </a:solidFill>
                  <a:latin typeface="Calibri"/>
                  <a:ea typeface="Calibri"/>
                  <a:cs typeface="Calibri"/>
                  <a:sym typeface="Calibri"/>
                </a:endParaRPr>
              </a:p>
            </p:txBody>
          </p:sp>
          <p:sp>
            <p:nvSpPr>
              <p:cNvPr id="619" name="Google Shape;619;g17f83795278_0_44"/>
              <p:cNvSpPr/>
              <p:nvPr/>
            </p:nvSpPr>
            <p:spPr>
              <a:xfrm>
                <a:off x="1241557" y="1306067"/>
                <a:ext cx="239400" cy="279900"/>
              </a:xfrm>
              <a:prstGeom prst="rightArrow">
                <a:avLst>
                  <a:gd name="adj1" fmla="val 60000"/>
                  <a:gd name="adj2"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sp>
            <p:nvSpPr>
              <p:cNvPr id="620" name="Google Shape;620;g17f83795278_0_44"/>
              <p:cNvSpPr txBox="1"/>
              <p:nvPr/>
            </p:nvSpPr>
            <p:spPr>
              <a:xfrm>
                <a:off x="1241557" y="1362050"/>
                <a:ext cx="167400" cy="168000"/>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Calibri"/>
                  <a:buNone/>
                </a:pPr>
                <a:endParaRPr sz="1200" b="0" i="1" u="none" strike="noStrike" cap="none">
                  <a:solidFill>
                    <a:srgbClr val="FFFFFF"/>
                  </a:solidFill>
                  <a:latin typeface="Calibri"/>
                  <a:ea typeface="Calibri"/>
                  <a:cs typeface="Calibri"/>
                  <a:sym typeface="Calibri"/>
                </a:endParaRPr>
              </a:p>
            </p:txBody>
          </p:sp>
          <p:sp>
            <p:nvSpPr>
              <p:cNvPr id="621" name="Google Shape;621;g17f83795278_0_44"/>
              <p:cNvSpPr/>
              <p:nvPr/>
            </p:nvSpPr>
            <p:spPr>
              <a:xfrm>
                <a:off x="1580163" y="1107418"/>
                <a:ext cx="1128600" cy="677100"/>
              </a:xfrm>
              <a:prstGeom prst="roundRect">
                <a:avLst>
                  <a:gd name="adj" fmla="val 10000"/>
                </a:avLst>
              </a:prstGeom>
              <a:solidFill>
                <a:srgbClr val="2797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sp>
            <p:nvSpPr>
              <p:cNvPr id="622" name="Google Shape;622;g17f83795278_0_44"/>
              <p:cNvSpPr txBox="1"/>
              <p:nvPr/>
            </p:nvSpPr>
            <p:spPr>
              <a:xfrm>
                <a:off x="1599998" y="1127253"/>
                <a:ext cx="1089000" cy="63750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FFFFFF"/>
                  </a:buClr>
                  <a:buSzPts val="1600"/>
                  <a:buFont typeface="Arial"/>
                  <a:buNone/>
                </a:pPr>
                <a:r>
                  <a:rPr lang="en-US" sz="1600" b="1" i="1" u="none" strike="noStrike" cap="none">
                    <a:solidFill>
                      <a:schemeClr val="lt1"/>
                    </a:solidFill>
                    <a:latin typeface="Calibri"/>
                    <a:ea typeface="Calibri"/>
                    <a:cs typeface="Calibri"/>
                    <a:sym typeface="Calibri"/>
                  </a:rPr>
                  <a:t>Qualified Prospects</a:t>
                </a:r>
                <a:endParaRPr sz="1600" b="1" i="1" u="none" strike="noStrike" cap="none">
                  <a:solidFill>
                    <a:schemeClr val="lt1"/>
                  </a:solidFill>
                  <a:latin typeface="Calibri"/>
                  <a:ea typeface="Calibri"/>
                  <a:cs typeface="Calibri"/>
                  <a:sym typeface="Calibri"/>
                </a:endParaRPr>
              </a:p>
            </p:txBody>
          </p:sp>
          <p:sp>
            <p:nvSpPr>
              <p:cNvPr id="623" name="Google Shape;623;g17f83795278_0_44"/>
              <p:cNvSpPr/>
              <p:nvPr/>
            </p:nvSpPr>
            <p:spPr>
              <a:xfrm>
                <a:off x="2821720" y="1306067"/>
                <a:ext cx="239400" cy="279900"/>
              </a:xfrm>
              <a:prstGeom prst="rightArrow">
                <a:avLst>
                  <a:gd name="adj1" fmla="val 60000"/>
                  <a:gd name="adj2"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sp>
            <p:nvSpPr>
              <p:cNvPr id="624" name="Google Shape;624;g17f83795278_0_44"/>
              <p:cNvSpPr txBox="1"/>
              <p:nvPr/>
            </p:nvSpPr>
            <p:spPr>
              <a:xfrm>
                <a:off x="2821720" y="1362050"/>
                <a:ext cx="167400" cy="168000"/>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Calibri"/>
                  <a:buNone/>
                </a:pPr>
                <a:endParaRPr sz="1200" b="0" i="1" u="none" strike="noStrike" cap="none">
                  <a:solidFill>
                    <a:srgbClr val="FFFFFF"/>
                  </a:solidFill>
                  <a:latin typeface="Calibri"/>
                  <a:ea typeface="Calibri"/>
                  <a:cs typeface="Calibri"/>
                  <a:sym typeface="Calibri"/>
                </a:endParaRPr>
              </a:p>
            </p:txBody>
          </p:sp>
          <p:sp>
            <p:nvSpPr>
              <p:cNvPr id="625" name="Google Shape;625;g17f83795278_0_44"/>
              <p:cNvSpPr/>
              <p:nvPr/>
            </p:nvSpPr>
            <p:spPr>
              <a:xfrm>
                <a:off x="3160327" y="1107418"/>
                <a:ext cx="1128600" cy="677100"/>
              </a:xfrm>
              <a:prstGeom prst="roundRect">
                <a:avLst>
                  <a:gd name="adj" fmla="val 10000"/>
                </a:avLst>
              </a:prstGeom>
              <a:solidFill>
                <a:srgbClr val="2797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sp>
            <p:nvSpPr>
              <p:cNvPr id="626" name="Google Shape;626;g17f83795278_0_44"/>
              <p:cNvSpPr txBox="1"/>
              <p:nvPr/>
            </p:nvSpPr>
            <p:spPr>
              <a:xfrm>
                <a:off x="3180162" y="1127253"/>
                <a:ext cx="1089000" cy="63750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FFFFFF"/>
                  </a:buClr>
                  <a:buSzPts val="1600"/>
                  <a:buFont typeface="Arial"/>
                  <a:buNone/>
                </a:pPr>
                <a:r>
                  <a:rPr lang="en-US" sz="1600" b="1" i="1" u="none" strike="noStrike" cap="none">
                    <a:solidFill>
                      <a:schemeClr val="lt1"/>
                    </a:solidFill>
                    <a:latin typeface="Calibri"/>
                    <a:ea typeface="Calibri"/>
                    <a:cs typeface="Calibri"/>
                    <a:sym typeface="Calibri"/>
                  </a:rPr>
                  <a:t>First-time Buyer</a:t>
                </a:r>
                <a:endParaRPr sz="1600" b="1" i="1" u="none" strike="noStrike" cap="none">
                  <a:solidFill>
                    <a:schemeClr val="lt1"/>
                  </a:solidFill>
                  <a:latin typeface="Calibri"/>
                  <a:ea typeface="Calibri"/>
                  <a:cs typeface="Calibri"/>
                  <a:sym typeface="Calibri"/>
                </a:endParaRPr>
              </a:p>
            </p:txBody>
          </p:sp>
          <p:sp>
            <p:nvSpPr>
              <p:cNvPr id="627" name="Google Shape;627;g17f83795278_0_44"/>
              <p:cNvSpPr/>
              <p:nvPr/>
            </p:nvSpPr>
            <p:spPr>
              <a:xfrm>
                <a:off x="4401884" y="1306067"/>
                <a:ext cx="239400" cy="279900"/>
              </a:xfrm>
              <a:prstGeom prst="rightArrow">
                <a:avLst>
                  <a:gd name="adj1" fmla="val 60000"/>
                  <a:gd name="adj2"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sp>
            <p:nvSpPr>
              <p:cNvPr id="628" name="Google Shape;628;g17f83795278_0_44"/>
              <p:cNvSpPr txBox="1"/>
              <p:nvPr/>
            </p:nvSpPr>
            <p:spPr>
              <a:xfrm>
                <a:off x="4401884" y="1362050"/>
                <a:ext cx="167400" cy="168000"/>
              </a:xfrm>
              <a:prstGeom prst="rect">
                <a:avLst/>
              </a:prstGeom>
              <a:solidFill>
                <a:schemeClr val="dk1"/>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Calibri"/>
                  <a:buNone/>
                </a:pPr>
                <a:endParaRPr sz="1200" b="0" i="1" u="none" strike="noStrike" cap="none">
                  <a:solidFill>
                    <a:srgbClr val="FFFFFF"/>
                  </a:solidFill>
                  <a:latin typeface="Calibri"/>
                  <a:ea typeface="Calibri"/>
                  <a:cs typeface="Calibri"/>
                  <a:sym typeface="Calibri"/>
                </a:endParaRPr>
              </a:p>
            </p:txBody>
          </p:sp>
          <p:sp>
            <p:nvSpPr>
              <p:cNvPr id="629" name="Google Shape;629;g17f83795278_0_44"/>
              <p:cNvSpPr/>
              <p:nvPr/>
            </p:nvSpPr>
            <p:spPr>
              <a:xfrm>
                <a:off x="4740491" y="1107418"/>
                <a:ext cx="1128600" cy="677100"/>
              </a:xfrm>
              <a:prstGeom prst="roundRect">
                <a:avLst>
                  <a:gd name="adj" fmla="val 10000"/>
                </a:avLst>
              </a:prstGeom>
              <a:solidFill>
                <a:srgbClr val="2797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sp>
            <p:nvSpPr>
              <p:cNvPr id="630" name="Google Shape;630;g17f83795278_0_44"/>
              <p:cNvSpPr txBox="1"/>
              <p:nvPr/>
            </p:nvSpPr>
            <p:spPr>
              <a:xfrm>
                <a:off x="4760326" y="1127253"/>
                <a:ext cx="1089000" cy="63750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FFFFFF"/>
                  </a:buClr>
                  <a:buSzPts val="1600"/>
                  <a:buFont typeface="Arial"/>
                  <a:buNone/>
                </a:pPr>
                <a:r>
                  <a:rPr lang="en-US" sz="1600" b="1" i="1" u="none" strike="noStrike" cap="none">
                    <a:solidFill>
                      <a:schemeClr val="lt1"/>
                    </a:solidFill>
                    <a:latin typeface="Calibri"/>
                    <a:ea typeface="Calibri"/>
                    <a:cs typeface="Calibri"/>
                    <a:sym typeface="Calibri"/>
                  </a:rPr>
                  <a:t>Repeat Customer</a:t>
                </a:r>
                <a:endParaRPr sz="1600" b="1" i="1" u="none" strike="noStrike" cap="none">
                  <a:solidFill>
                    <a:schemeClr val="lt1"/>
                  </a:solidFill>
                  <a:latin typeface="Calibri"/>
                  <a:ea typeface="Calibri"/>
                  <a:cs typeface="Calibri"/>
                  <a:sym typeface="Calibri"/>
                </a:endParaRPr>
              </a:p>
            </p:txBody>
          </p:sp>
          <p:sp>
            <p:nvSpPr>
              <p:cNvPr id="631" name="Google Shape;631;g17f83795278_0_44"/>
              <p:cNvSpPr/>
              <p:nvPr/>
            </p:nvSpPr>
            <p:spPr>
              <a:xfrm>
                <a:off x="5982048" y="1306067"/>
                <a:ext cx="239400" cy="279900"/>
              </a:xfrm>
              <a:prstGeom prst="rightArrow">
                <a:avLst>
                  <a:gd name="adj1" fmla="val 60000"/>
                  <a:gd name="adj2"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sp>
            <p:nvSpPr>
              <p:cNvPr id="632" name="Google Shape;632;g17f83795278_0_44"/>
              <p:cNvSpPr txBox="1"/>
              <p:nvPr/>
            </p:nvSpPr>
            <p:spPr>
              <a:xfrm>
                <a:off x="5982048" y="1362050"/>
                <a:ext cx="167400" cy="168000"/>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Calibri"/>
                  <a:buNone/>
                </a:pPr>
                <a:endParaRPr sz="1200" b="0" i="1" u="none" strike="noStrike" cap="none">
                  <a:solidFill>
                    <a:srgbClr val="FFFFFF"/>
                  </a:solidFill>
                  <a:latin typeface="Calibri"/>
                  <a:ea typeface="Calibri"/>
                  <a:cs typeface="Calibri"/>
                  <a:sym typeface="Calibri"/>
                </a:endParaRPr>
              </a:p>
            </p:txBody>
          </p:sp>
          <p:sp>
            <p:nvSpPr>
              <p:cNvPr id="633" name="Google Shape;633;g17f83795278_0_44"/>
              <p:cNvSpPr/>
              <p:nvPr/>
            </p:nvSpPr>
            <p:spPr>
              <a:xfrm>
                <a:off x="6320654" y="1107418"/>
                <a:ext cx="1128600" cy="677100"/>
              </a:xfrm>
              <a:prstGeom prst="roundRect">
                <a:avLst>
                  <a:gd name="adj" fmla="val 10000"/>
                </a:avLst>
              </a:prstGeom>
              <a:solidFill>
                <a:srgbClr val="2797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sp>
            <p:nvSpPr>
              <p:cNvPr id="634" name="Google Shape;634;g17f83795278_0_44"/>
              <p:cNvSpPr txBox="1"/>
              <p:nvPr/>
            </p:nvSpPr>
            <p:spPr>
              <a:xfrm>
                <a:off x="6340489" y="1127253"/>
                <a:ext cx="1089000" cy="63750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FFFFFF"/>
                  </a:buClr>
                  <a:buSzPts val="1600"/>
                  <a:buFont typeface="Arial"/>
                  <a:buNone/>
                </a:pPr>
                <a:r>
                  <a:rPr lang="en-US" sz="1600" b="1" i="1" u="none" strike="noStrike" cap="none">
                    <a:solidFill>
                      <a:schemeClr val="lt1"/>
                    </a:solidFill>
                    <a:latin typeface="Calibri"/>
                    <a:ea typeface="Calibri"/>
                    <a:cs typeface="Calibri"/>
                    <a:sym typeface="Calibri"/>
                  </a:rPr>
                  <a:t>Loyal Client</a:t>
                </a:r>
                <a:endParaRPr sz="1600" b="1" i="1" u="none" strike="noStrike" cap="none">
                  <a:solidFill>
                    <a:schemeClr val="lt1"/>
                  </a:solidFill>
                  <a:latin typeface="Calibri"/>
                  <a:ea typeface="Calibri"/>
                  <a:cs typeface="Calibri"/>
                  <a:sym typeface="Calibri"/>
                </a:endParaRPr>
              </a:p>
            </p:txBody>
          </p:sp>
          <p:sp>
            <p:nvSpPr>
              <p:cNvPr id="635" name="Google Shape;635;g17f83795278_0_44"/>
              <p:cNvSpPr/>
              <p:nvPr/>
            </p:nvSpPr>
            <p:spPr>
              <a:xfrm>
                <a:off x="7562212" y="1306067"/>
                <a:ext cx="239400" cy="279900"/>
              </a:xfrm>
              <a:prstGeom prst="rightArrow">
                <a:avLst>
                  <a:gd name="adj1" fmla="val 60000"/>
                  <a:gd name="adj2"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sp>
            <p:nvSpPr>
              <p:cNvPr id="636" name="Google Shape;636;g17f83795278_0_44"/>
              <p:cNvSpPr txBox="1"/>
              <p:nvPr/>
            </p:nvSpPr>
            <p:spPr>
              <a:xfrm>
                <a:off x="7562212" y="1362050"/>
                <a:ext cx="167400" cy="168000"/>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Calibri"/>
                  <a:buNone/>
                </a:pPr>
                <a:endParaRPr sz="1200" b="0" i="1" u="none" strike="noStrike" cap="none">
                  <a:solidFill>
                    <a:srgbClr val="FFFFFF"/>
                  </a:solidFill>
                  <a:latin typeface="Calibri"/>
                  <a:ea typeface="Calibri"/>
                  <a:cs typeface="Calibri"/>
                  <a:sym typeface="Calibri"/>
                </a:endParaRPr>
              </a:p>
            </p:txBody>
          </p:sp>
          <p:sp>
            <p:nvSpPr>
              <p:cNvPr id="637" name="Google Shape;637;g17f83795278_0_44"/>
              <p:cNvSpPr/>
              <p:nvPr/>
            </p:nvSpPr>
            <p:spPr>
              <a:xfrm>
                <a:off x="7900818" y="1107418"/>
                <a:ext cx="1128600" cy="677100"/>
              </a:xfrm>
              <a:prstGeom prst="roundRect">
                <a:avLst>
                  <a:gd name="adj" fmla="val 10000"/>
                </a:avLst>
              </a:prstGeom>
              <a:solidFill>
                <a:srgbClr val="2797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sp>
            <p:nvSpPr>
              <p:cNvPr id="638" name="Google Shape;638;g17f83795278_0_44"/>
              <p:cNvSpPr txBox="1"/>
              <p:nvPr/>
            </p:nvSpPr>
            <p:spPr>
              <a:xfrm>
                <a:off x="7920653" y="1127253"/>
                <a:ext cx="1089000" cy="63750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FFFFFF"/>
                  </a:buClr>
                  <a:buSzPts val="1600"/>
                  <a:buFont typeface="Arial"/>
                  <a:buNone/>
                </a:pPr>
                <a:r>
                  <a:rPr lang="en-US" sz="1600" b="1" i="1" u="none" strike="noStrike" cap="none">
                    <a:solidFill>
                      <a:schemeClr val="lt1"/>
                    </a:solidFill>
                    <a:latin typeface="Calibri"/>
                    <a:ea typeface="Calibri"/>
                    <a:cs typeface="Calibri"/>
                    <a:sym typeface="Calibri"/>
                  </a:rPr>
                  <a:t>Spiritual Advocacy</a:t>
                </a:r>
                <a:endParaRPr sz="1600" b="1" i="1" u="none" strike="noStrike" cap="none">
                  <a:solidFill>
                    <a:schemeClr val="lt1"/>
                  </a:solidFill>
                  <a:latin typeface="Calibri"/>
                  <a:ea typeface="Calibri"/>
                  <a:cs typeface="Calibri"/>
                  <a:sym typeface="Calibri"/>
                </a:endParaRPr>
              </a:p>
            </p:txBody>
          </p:sp>
        </p:grpSp>
        <p:sp>
          <p:nvSpPr>
            <p:cNvPr id="639" name="Google Shape;639;g17f83795278_0_44"/>
            <p:cNvSpPr txBox="1"/>
            <p:nvPr/>
          </p:nvSpPr>
          <p:spPr>
            <a:xfrm flipH="1">
              <a:off x="1891678" y="1588885"/>
              <a:ext cx="17571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1" u="none" strike="noStrike" cap="none">
                  <a:solidFill>
                    <a:srgbClr val="000000"/>
                  </a:solidFill>
                  <a:latin typeface="Arial"/>
                  <a:ea typeface="Arial"/>
                  <a:cs typeface="Arial"/>
                  <a:sym typeface="Arial"/>
                </a:rPr>
                <a:t>GET</a:t>
              </a:r>
              <a:endParaRPr sz="1800" b="1" i="1" u="none" strike="noStrike" cap="none">
                <a:solidFill>
                  <a:srgbClr val="000000"/>
                </a:solidFill>
                <a:latin typeface="Arial"/>
                <a:ea typeface="Arial"/>
                <a:cs typeface="Arial"/>
                <a:sym typeface="Arial"/>
              </a:endParaRPr>
            </a:p>
          </p:txBody>
        </p:sp>
        <p:sp>
          <p:nvSpPr>
            <p:cNvPr id="640" name="Google Shape;640;g17f83795278_0_44"/>
            <p:cNvSpPr txBox="1"/>
            <p:nvPr/>
          </p:nvSpPr>
          <p:spPr>
            <a:xfrm flipH="1">
              <a:off x="6296029" y="1588885"/>
              <a:ext cx="2429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1" u="none" strike="noStrike" cap="none">
                  <a:solidFill>
                    <a:srgbClr val="000000"/>
                  </a:solidFill>
                  <a:latin typeface="Arial"/>
                  <a:ea typeface="Arial"/>
                  <a:cs typeface="Arial"/>
                  <a:sym typeface="Arial"/>
                </a:rPr>
                <a:t>KEEP AND GROW</a:t>
              </a:r>
              <a:endParaRPr sz="1800" b="1" i="1" u="none" strike="noStrike" cap="none">
                <a:solidFill>
                  <a:srgbClr val="000000"/>
                </a:solidFill>
                <a:latin typeface="Arial"/>
                <a:ea typeface="Arial"/>
                <a:cs typeface="Arial"/>
                <a:sym typeface="Arial"/>
              </a:endParaRPr>
            </a:p>
          </p:txBody>
        </p:sp>
      </p:grpSp>
      <p:sp>
        <p:nvSpPr>
          <p:cNvPr id="641" name="Google Shape;641;g17f83795278_0_44"/>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000"/>
              <a:buFont typeface="Calibri"/>
              <a:buNone/>
            </a:pPr>
            <a:r>
              <a:rPr lang="en-US" sz="1200" b="0" i="1" u="none" strike="noStrike" cap="none">
                <a:solidFill>
                  <a:schemeClr val="lt1"/>
                </a:solidFill>
                <a:latin typeface="Calibri"/>
                <a:ea typeface="Calibri"/>
                <a:cs typeface="Calibri"/>
                <a:sym typeface="Calibri"/>
              </a:rPr>
              <a:t>Managing Relationship With Key Account &gt; </a:t>
            </a:r>
            <a:r>
              <a:rPr lang="en-US" sz="1200" b="1" i="1" u="none" strike="noStrike" cap="none">
                <a:solidFill>
                  <a:schemeClr val="lt1"/>
                </a:solidFill>
                <a:latin typeface="Calibri"/>
                <a:ea typeface="Calibri"/>
                <a:cs typeface="Calibri"/>
                <a:sym typeface="Calibri"/>
              </a:rPr>
              <a:t>Managing Information</a:t>
            </a:r>
            <a:endParaRPr sz="1200" b="1" i="1" u="none" strike="noStrike" cap="non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7"/>
          <p:cNvPicPr preferRelativeResize="0"/>
          <p:nvPr/>
        </p:nvPicPr>
        <p:blipFill rotWithShape="1">
          <a:blip r:embed="rId3">
            <a:alphaModFix/>
          </a:blip>
          <a:srcRect/>
          <a:stretch/>
        </p:blipFill>
        <p:spPr>
          <a:xfrm>
            <a:off x="4792925" y="1080063"/>
            <a:ext cx="2606125" cy="2606125"/>
          </a:xfrm>
          <a:prstGeom prst="rect">
            <a:avLst/>
          </a:prstGeom>
          <a:noFill/>
          <a:ln>
            <a:noFill/>
          </a:ln>
        </p:spPr>
      </p:pic>
      <p:pic>
        <p:nvPicPr>
          <p:cNvPr id="647" name="Google Shape;647;p7"/>
          <p:cNvPicPr preferRelativeResize="0"/>
          <p:nvPr/>
        </p:nvPicPr>
        <p:blipFill rotWithShape="1">
          <a:blip r:embed="rId4">
            <a:alphaModFix/>
          </a:blip>
          <a:srcRect/>
          <a:stretch/>
        </p:blipFill>
        <p:spPr>
          <a:xfrm>
            <a:off x="1412500" y="925850"/>
            <a:ext cx="2914575" cy="2914575"/>
          </a:xfrm>
          <a:prstGeom prst="rect">
            <a:avLst/>
          </a:prstGeom>
          <a:noFill/>
          <a:ln>
            <a:noFill/>
          </a:ln>
        </p:spPr>
      </p:pic>
      <p:pic>
        <p:nvPicPr>
          <p:cNvPr id="648" name="Google Shape;648;p7"/>
          <p:cNvPicPr preferRelativeResize="0"/>
          <p:nvPr/>
        </p:nvPicPr>
        <p:blipFill rotWithShape="1">
          <a:blip r:embed="rId5">
            <a:alphaModFix/>
          </a:blip>
          <a:srcRect/>
          <a:stretch/>
        </p:blipFill>
        <p:spPr>
          <a:xfrm>
            <a:off x="8354451" y="1270350"/>
            <a:ext cx="1978375" cy="1978400"/>
          </a:xfrm>
          <a:prstGeom prst="rect">
            <a:avLst/>
          </a:prstGeom>
          <a:noFill/>
          <a:ln>
            <a:noFill/>
          </a:ln>
        </p:spPr>
      </p:pic>
      <p:sp>
        <p:nvSpPr>
          <p:cNvPr id="649" name="Google Shape;649;p7"/>
          <p:cNvSpPr txBox="1">
            <a:spLocks noGrp="1"/>
          </p:cNvSpPr>
          <p:nvPr>
            <p:ph type="sldNum" idx="12"/>
          </p:nvPr>
        </p:nvSpPr>
        <p:spPr>
          <a:xfrm>
            <a:off x="11435163" y="6492875"/>
            <a:ext cx="55462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6</a:t>
            </a:fld>
            <a:endParaRPr/>
          </a:p>
        </p:txBody>
      </p:sp>
      <p:sp>
        <p:nvSpPr>
          <p:cNvPr id="650" name="Google Shape;650;p7"/>
          <p:cNvSpPr txBox="1">
            <a:spLocks noGrp="1"/>
          </p:cNvSpPr>
          <p:nvPr>
            <p:ph type="title"/>
          </p:nvPr>
        </p:nvSpPr>
        <p:spPr>
          <a:xfrm>
            <a:off x="833432" y="1002514"/>
            <a:ext cx="10725160" cy="686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b="1"/>
              <a:t>Manajemen Pelanggan</a:t>
            </a:r>
            <a:endParaRPr b="1">
              <a:latin typeface="Calibri"/>
              <a:ea typeface="Calibri"/>
              <a:cs typeface="Calibri"/>
              <a:sym typeface="Calibri"/>
            </a:endParaRPr>
          </a:p>
        </p:txBody>
      </p:sp>
      <p:sp>
        <p:nvSpPr>
          <p:cNvPr id="651" name="Google Shape;651;p7"/>
          <p:cNvSpPr/>
          <p:nvPr/>
        </p:nvSpPr>
        <p:spPr>
          <a:xfrm>
            <a:off x="1265085" y="3677988"/>
            <a:ext cx="3134627" cy="257497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Mengelola hubungan dengan pelanggan perlu adanya pemahaman mengenai </a:t>
            </a:r>
            <a:r>
              <a:rPr lang="en-US" sz="1400" b="0" i="1" u="none" strike="noStrike" cap="none">
                <a:solidFill>
                  <a:srgbClr val="000000"/>
                </a:solidFill>
                <a:latin typeface="Calibri"/>
                <a:ea typeface="Calibri"/>
                <a:cs typeface="Calibri"/>
                <a:sym typeface="Calibri"/>
              </a:rPr>
              <a:t>buying roles</a:t>
            </a:r>
            <a:r>
              <a:rPr lang="en-US" sz="1400" b="0" i="0" u="none" strike="noStrike" cap="none">
                <a:solidFill>
                  <a:srgbClr val="000000"/>
                </a:solidFill>
                <a:latin typeface="Calibri"/>
                <a:ea typeface="Calibri"/>
                <a:cs typeface="Calibri"/>
                <a:sym typeface="Calibri"/>
              </a:rPr>
              <a:t>. Dengan memahami </a:t>
            </a:r>
            <a:r>
              <a:rPr lang="en-US" sz="1400" b="0" i="1" u="none" strike="noStrike" cap="none">
                <a:solidFill>
                  <a:srgbClr val="000000"/>
                </a:solidFill>
                <a:latin typeface="Calibri"/>
                <a:ea typeface="Calibri"/>
                <a:cs typeface="Calibri"/>
                <a:sym typeface="Calibri"/>
              </a:rPr>
              <a:t>buying roles</a:t>
            </a:r>
            <a:r>
              <a:rPr lang="en-US" sz="1400" b="0" i="0" u="none" strike="noStrike" cap="none">
                <a:solidFill>
                  <a:srgbClr val="000000"/>
                </a:solidFill>
                <a:latin typeface="Calibri"/>
                <a:ea typeface="Calibri"/>
                <a:cs typeface="Calibri"/>
                <a:sym typeface="Calibri"/>
              </a:rPr>
              <a:t> diharapkan dapat membangun kepercayaan pelanggan sehingga dapat mengenali tiap kepribadian dari setiap pelanggan.</a:t>
            </a:r>
            <a:endParaRPr sz="1400" b="0" i="0" u="none" strike="noStrike" cap="none">
              <a:solidFill>
                <a:srgbClr val="000000"/>
              </a:solidFill>
              <a:latin typeface="Calibri"/>
              <a:ea typeface="Calibri"/>
              <a:cs typeface="Calibri"/>
              <a:sym typeface="Calibri"/>
            </a:endParaRPr>
          </a:p>
        </p:txBody>
      </p:sp>
      <p:sp>
        <p:nvSpPr>
          <p:cNvPr id="652" name="Google Shape;652;p7"/>
          <p:cNvSpPr/>
          <p:nvPr/>
        </p:nvSpPr>
        <p:spPr>
          <a:xfrm>
            <a:off x="7792290" y="3677988"/>
            <a:ext cx="3134627" cy="2574979"/>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Menciptakan pelanggan yang loyal diperlukan juga pengelolaan ekspektasi pelanggan untuk menciptakan kepuasan pelanggan. </a:t>
            </a:r>
            <a:endParaRPr sz="1400" b="0" i="1" u="none" strike="noStrike" cap="none">
              <a:solidFill>
                <a:srgbClr val="000000"/>
              </a:solidFill>
              <a:latin typeface="Calibri"/>
              <a:ea typeface="Calibri"/>
              <a:cs typeface="Calibri"/>
              <a:sym typeface="Calibri"/>
            </a:endParaRPr>
          </a:p>
        </p:txBody>
      </p:sp>
      <p:sp>
        <p:nvSpPr>
          <p:cNvPr id="653" name="Google Shape;653;p7"/>
          <p:cNvSpPr/>
          <p:nvPr/>
        </p:nvSpPr>
        <p:spPr>
          <a:xfrm>
            <a:off x="1368150" y="3080950"/>
            <a:ext cx="3066000" cy="529200"/>
          </a:xfrm>
          <a:prstGeom prst="roundRect">
            <a:avLst>
              <a:gd name="adj" fmla="val 16667"/>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1. </a:t>
            </a:r>
            <a:r>
              <a:rPr lang="en-US" sz="1400" b="1" i="1" u="none" strike="noStrike" cap="none">
                <a:solidFill>
                  <a:srgbClr val="FFFFFF"/>
                </a:solidFill>
                <a:latin typeface="Calibri"/>
                <a:ea typeface="Calibri"/>
                <a:cs typeface="Calibri"/>
                <a:sym typeface="Calibri"/>
              </a:rPr>
              <a:t>Managing Relationship</a:t>
            </a:r>
            <a:endParaRPr sz="1400" b="1" i="1" u="none" strike="noStrike" cap="none">
              <a:solidFill>
                <a:srgbClr val="FFFFFF"/>
              </a:solidFill>
              <a:latin typeface="Calibri"/>
              <a:ea typeface="Calibri"/>
              <a:cs typeface="Calibri"/>
              <a:sym typeface="Calibri"/>
            </a:endParaRPr>
          </a:p>
        </p:txBody>
      </p:sp>
      <p:sp>
        <p:nvSpPr>
          <p:cNvPr id="654" name="Google Shape;654;p7"/>
          <p:cNvSpPr/>
          <p:nvPr/>
        </p:nvSpPr>
        <p:spPr>
          <a:xfrm>
            <a:off x="4494275" y="3677988"/>
            <a:ext cx="3134627" cy="2681164"/>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Mengelola informasi yang ada pada pelanggan merupakan hal yang penting dikarenakan dapat membantu </a:t>
            </a:r>
            <a:r>
              <a:rPr lang="en-US" sz="1400" b="0" i="1" u="none" strike="noStrike" cap="none">
                <a:solidFill>
                  <a:srgbClr val="000000"/>
                </a:solidFill>
                <a:latin typeface="Calibri"/>
                <a:ea typeface="Calibri"/>
                <a:cs typeface="Calibri"/>
                <a:sym typeface="Calibri"/>
              </a:rPr>
              <a:t>salesperson </a:t>
            </a:r>
            <a:r>
              <a:rPr lang="en-US" sz="1400" b="0" i="0" u="none" strike="noStrike" cap="none">
                <a:solidFill>
                  <a:srgbClr val="000000"/>
                </a:solidFill>
                <a:latin typeface="Calibri"/>
                <a:ea typeface="Calibri"/>
                <a:cs typeface="Calibri"/>
                <a:sym typeface="Calibri"/>
              </a:rPr>
              <a:t>melakukan pekerjaan dengan optimal sehingga informasi tersebut dapat membantu perusahaan memahami lingkungan bisnis dan memahami kekuatan serta kelemahan dari setiap pelanggan.</a:t>
            </a:r>
            <a:endParaRPr sz="1400" b="0" i="1" u="none" strike="noStrike" cap="none">
              <a:solidFill>
                <a:srgbClr val="000000"/>
              </a:solidFill>
              <a:latin typeface="Calibri"/>
              <a:ea typeface="Calibri"/>
              <a:cs typeface="Calibri"/>
              <a:sym typeface="Calibri"/>
            </a:endParaRPr>
          </a:p>
        </p:txBody>
      </p:sp>
      <p:sp>
        <p:nvSpPr>
          <p:cNvPr id="655" name="Google Shape;655;p7"/>
          <p:cNvSpPr/>
          <p:nvPr/>
        </p:nvSpPr>
        <p:spPr>
          <a:xfrm>
            <a:off x="4597425" y="3080950"/>
            <a:ext cx="3066000" cy="529200"/>
          </a:xfrm>
          <a:prstGeom prst="roundRect">
            <a:avLst>
              <a:gd name="adj" fmla="val 16667"/>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2. </a:t>
            </a:r>
            <a:r>
              <a:rPr lang="en-US" sz="1400" b="1" i="1" u="none" strike="noStrike" cap="none">
                <a:solidFill>
                  <a:srgbClr val="FFFFFF"/>
                </a:solidFill>
                <a:latin typeface="Calibri"/>
                <a:ea typeface="Calibri"/>
                <a:cs typeface="Calibri"/>
                <a:sym typeface="Calibri"/>
              </a:rPr>
              <a:t>Managing Information</a:t>
            </a:r>
            <a:endParaRPr sz="1400" b="1" i="1" u="none" strike="noStrike" cap="none">
              <a:solidFill>
                <a:srgbClr val="FFFFFF"/>
              </a:solidFill>
              <a:latin typeface="Calibri"/>
              <a:ea typeface="Calibri"/>
              <a:cs typeface="Calibri"/>
              <a:sym typeface="Calibri"/>
            </a:endParaRPr>
          </a:p>
        </p:txBody>
      </p:sp>
      <p:sp>
        <p:nvSpPr>
          <p:cNvPr id="656" name="Google Shape;656;p7"/>
          <p:cNvSpPr/>
          <p:nvPr/>
        </p:nvSpPr>
        <p:spPr>
          <a:xfrm>
            <a:off x="7879775" y="3080950"/>
            <a:ext cx="3066000" cy="529200"/>
          </a:xfrm>
          <a:prstGeom prst="roundRect">
            <a:avLst>
              <a:gd name="adj" fmla="val 16667"/>
            </a:avLst>
          </a:prstGeom>
          <a:solidFill>
            <a:srgbClr val="2C355F"/>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400"/>
              <a:buFont typeface="Arial"/>
              <a:buNone/>
            </a:pPr>
            <a:r>
              <a:rPr lang="en-US" sz="1400" b="1" i="0" u="none" strike="noStrike" cap="none">
                <a:solidFill>
                  <a:srgbClr val="FFFFFF"/>
                </a:solidFill>
                <a:latin typeface="Calibri"/>
                <a:ea typeface="Calibri"/>
                <a:cs typeface="Calibri"/>
                <a:sym typeface="Calibri"/>
              </a:rPr>
              <a:t>3. </a:t>
            </a:r>
            <a:r>
              <a:rPr lang="en-US" sz="1400" b="1" i="1" u="none" strike="noStrike" cap="none">
                <a:solidFill>
                  <a:srgbClr val="FFFFFF"/>
                </a:solidFill>
                <a:latin typeface="Calibri"/>
                <a:ea typeface="Calibri"/>
                <a:cs typeface="Calibri"/>
                <a:sym typeface="Calibri"/>
              </a:rPr>
              <a:t>Managing Customer Satisfaction</a:t>
            </a:r>
            <a:endParaRPr sz="1400" b="1" i="1" u="none" strike="noStrike" cap="none">
              <a:solidFill>
                <a:srgbClr val="FFFFFF"/>
              </a:solidFill>
              <a:latin typeface="Calibri"/>
              <a:ea typeface="Calibri"/>
              <a:cs typeface="Calibri"/>
              <a:sym typeface="Calibri"/>
            </a:endParaRPr>
          </a:p>
        </p:txBody>
      </p:sp>
      <p:sp>
        <p:nvSpPr>
          <p:cNvPr id="657" name="Google Shape;657;p7"/>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000"/>
              <a:buFont typeface="Calibri"/>
              <a:buNone/>
            </a:pPr>
            <a:r>
              <a:rPr lang="en-US" sz="1200" b="0" i="1" u="none" strike="noStrike" cap="none">
                <a:solidFill>
                  <a:schemeClr val="lt1"/>
                </a:solidFill>
                <a:latin typeface="Calibri"/>
                <a:ea typeface="Calibri"/>
                <a:cs typeface="Calibri"/>
                <a:sym typeface="Calibri"/>
              </a:rPr>
              <a:t>Managing Relationship With Key Account &gt; </a:t>
            </a:r>
            <a:r>
              <a:rPr lang="en-US" sz="1200" b="1" i="1" u="none" strike="noStrike" cap="none">
                <a:solidFill>
                  <a:schemeClr val="lt1"/>
                </a:solidFill>
                <a:latin typeface="Calibri"/>
                <a:ea typeface="Calibri"/>
                <a:cs typeface="Calibri"/>
                <a:sym typeface="Calibri"/>
              </a:rPr>
              <a:t>Managing Information</a:t>
            </a:r>
            <a:endParaRPr sz="1200" b="1" i="1"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
          <p:cNvSpPr txBox="1">
            <a:spLocks noGrp="1"/>
          </p:cNvSpPr>
          <p:nvPr>
            <p:ph type="sldNum" idx="12"/>
          </p:nvPr>
        </p:nvSpPr>
        <p:spPr>
          <a:xfrm>
            <a:off x="11435163" y="6492875"/>
            <a:ext cx="554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7</a:t>
            </a:fld>
            <a:endParaRPr/>
          </a:p>
        </p:txBody>
      </p:sp>
      <p:sp>
        <p:nvSpPr>
          <p:cNvPr id="663" name="Google Shape;663;p8"/>
          <p:cNvSpPr txBox="1">
            <a:spLocks noGrp="1"/>
          </p:cNvSpPr>
          <p:nvPr>
            <p:ph type="title"/>
          </p:nvPr>
        </p:nvSpPr>
        <p:spPr>
          <a:xfrm>
            <a:off x="833432" y="469114"/>
            <a:ext cx="10725300" cy="68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b="1" i="1"/>
              <a:t>Buying Role</a:t>
            </a:r>
            <a:endParaRPr b="1" i="1">
              <a:latin typeface="Calibri"/>
              <a:ea typeface="Calibri"/>
              <a:cs typeface="Calibri"/>
              <a:sym typeface="Calibri"/>
            </a:endParaRPr>
          </a:p>
        </p:txBody>
      </p:sp>
      <p:graphicFrame>
        <p:nvGraphicFramePr>
          <p:cNvPr id="664" name="Google Shape;664;p8"/>
          <p:cNvGraphicFramePr/>
          <p:nvPr/>
        </p:nvGraphicFramePr>
        <p:xfrm>
          <a:off x="901575" y="1168968"/>
          <a:ext cx="3000000" cy="3000000"/>
        </p:xfrm>
        <a:graphic>
          <a:graphicData uri="http://schemas.openxmlformats.org/drawingml/2006/table">
            <a:tbl>
              <a:tblPr firstRow="1" bandRow="1">
                <a:noFill/>
                <a:tableStyleId>{5CCE85FE-2FAD-4FBB-B0CE-57DC682BBEFB}</a:tableStyleId>
              </a:tblPr>
              <a:tblGrid>
                <a:gridCol w="1281225">
                  <a:extLst>
                    <a:ext uri="{9D8B030D-6E8A-4147-A177-3AD203B41FA5}">
                      <a16:colId xmlns:a16="http://schemas.microsoft.com/office/drawing/2014/main" val="20000"/>
                    </a:ext>
                  </a:extLst>
                </a:gridCol>
                <a:gridCol w="3035875">
                  <a:extLst>
                    <a:ext uri="{9D8B030D-6E8A-4147-A177-3AD203B41FA5}">
                      <a16:colId xmlns:a16="http://schemas.microsoft.com/office/drawing/2014/main" val="20001"/>
                    </a:ext>
                  </a:extLst>
                </a:gridCol>
                <a:gridCol w="3035875">
                  <a:extLst>
                    <a:ext uri="{9D8B030D-6E8A-4147-A177-3AD203B41FA5}">
                      <a16:colId xmlns:a16="http://schemas.microsoft.com/office/drawing/2014/main" val="20002"/>
                    </a:ext>
                  </a:extLst>
                </a:gridCol>
                <a:gridCol w="3035875">
                  <a:extLst>
                    <a:ext uri="{9D8B030D-6E8A-4147-A177-3AD203B41FA5}">
                      <a16:colId xmlns:a16="http://schemas.microsoft.com/office/drawing/2014/main" val="20003"/>
                    </a:ext>
                  </a:extLst>
                </a:gridCol>
              </a:tblGrid>
              <a:tr h="226050">
                <a:tc>
                  <a:txBody>
                    <a:bodyPr/>
                    <a:lstStyle/>
                    <a:p>
                      <a:pPr marL="0" marR="0" lvl="0" indent="0" algn="ctr" rtl="0">
                        <a:lnSpc>
                          <a:spcPct val="115000"/>
                        </a:lnSpc>
                        <a:spcBef>
                          <a:spcPts val="0"/>
                        </a:spcBef>
                        <a:spcAft>
                          <a:spcPts val="0"/>
                        </a:spcAft>
                        <a:buClr>
                          <a:srgbClr val="000000"/>
                        </a:buClr>
                        <a:buSzPts val="1100"/>
                        <a:buFont typeface="Arial"/>
                        <a:buNone/>
                      </a:pPr>
                      <a:r>
                        <a:rPr lang="en-US" sz="1100" b="1" u="none" strike="noStrike" cap="none">
                          <a:solidFill>
                            <a:schemeClr val="lt1"/>
                          </a:solidFill>
                        </a:rPr>
                        <a:t>Peranan</a:t>
                      </a:r>
                      <a:endParaRPr sz="1100" b="1" u="none" strike="noStrike" cap="none">
                        <a:solidFill>
                          <a:schemeClr val="lt1"/>
                        </a:solidFill>
                      </a:endParaRPr>
                    </a:p>
                  </a:txBody>
                  <a:tcPr marL="91450" marR="91450" marT="45725" marB="45725" anchor="ctr">
                    <a:solidFill>
                      <a:srgbClr val="2C355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b="1" u="none" strike="noStrike" cap="none">
                          <a:solidFill>
                            <a:schemeClr val="lt1"/>
                          </a:solidFill>
                        </a:rPr>
                        <a:t>Penjelasan</a:t>
                      </a:r>
                      <a:endParaRPr sz="1100" b="1" u="none" strike="noStrike" cap="none">
                        <a:solidFill>
                          <a:schemeClr val="lt1"/>
                        </a:solidFill>
                      </a:endParaRPr>
                    </a:p>
                  </a:txBody>
                  <a:tcPr marL="91450" marR="91450" marT="45725" marB="45725" anchor="ctr">
                    <a:solidFill>
                      <a:srgbClr val="2C355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b="1" i="1" u="none" strike="noStrike" cap="none">
                          <a:solidFill>
                            <a:schemeClr val="lt1"/>
                          </a:solidFill>
                        </a:rPr>
                        <a:t>Dealing with Professional Benefit</a:t>
                      </a:r>
                      <a:endParaRPr sz="1100" b="1" i="1" u="none" strike="noStrike" cap="none">
                        <a:solidFill>
                          <a:schemeClr val="lt1"/>
                        </a:solidFill>
                      </a:endParaRPr>
                    </a:p>
                  </a:txBody>
                  <a:tcPr marL="91450" marR="91450" marT="45725" marB="45725" anchor="ctr">
                    <a:solidFill>
                      <a:srgbClr val="2C355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b="1" i="1" u="none" strike="noStrike" cap="none">
                          <a:solidFill>
                            <a:schemeClr val="lt1"/>
                          </a:solidFill>
                        </a:rPr>
                        <a:t>Dealing with Personal Benefit</a:t>
                      </a:r>
                      <a:endParaRPr sz="1100" b="1" i="1" u="none" strike="noStrike" cap="none">
                        <a:solidFill>
                          <a:schemeClr val="lt1"/>
                        </a:solidFill>
                      </a:endParaRPr>
                    </a:p>
                  </a:txBody>
                  <a:tcPr marL="91450" marR="91450" marT="45725" marB="45725" anchor="ctr">
                    <a:solidFill>
                      <a:srgbClr val="2C355F"/>
                    </a:solidFill>
                  </a:tcPr>
                </a:tc>
                <a:extLst>
                  <a:ext uri="{0D108BD9-81ED-4DB2-BD59-A6C34878D82A}">
                    <a16:rowId xmlns:a16="http://schemas.microsoft.com/office/drawing/2014/main" val="10000"/>
                  </a:ext>
                </a:extLst>
              </a:tr>
              <a:tr h="730625">
                <a:tc>
                  <a:txBody>
                    <a:bodyPr/>
                    <a:lstStyle/>
                    <a:p>
                      <a:pPr marL="0" marR="0" lvl="0" indent="0" algn="ctr" rtl="0">
                        <a:lnSpc>
                          <a:spcPct val="115000"/>
                        </a:lnSpc>
                        <a:spcBef>
                          <a:spcPts val="0"/>
                        </a:spcBef>
                        <a:spcAft>
                          <a:spcPts val="0"/>
                        </a:spcAft>
                        <a:buClr>
                          <a:srgbClr val="000000"/>
                        </a:buClr>
                        <a:buSzPts val="1100"/>
                        <a:buFont typeface="Arial"/>
                        <a:buNone/>
                      </a:pPr>
                      <a:r>
                        <a:rPr lang="en-US" sz="1100" b="1" i="1" u="none" strike="noStrike" cap="none">
                          <a:solidFill>
                            <a:schemeClr val="lt1"/>
                          </a:solidFill>
                        </a:rPr>
                        <a:t>Initiators</a:t>
                      </a:r>
                      <a:endParaRPr sz="1100" b="1" i="1" u="none" strike="noStrike" cap="none">
                        <a:solidFill>
                          <a:schemeClr val="lt1"/>
                        </a:solidFill>
                      </a:endParaRPr>
                    </a:p>
                  </a:txBody>
                  <a:tcPr marL="91450" marR="91450" marT="45725" marB="45725" anchor="ctr">
                    <a:solidFill>
                      <a:srgbClr val="2797A4"/>
                    </a:solidFill>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t>Pihak yang mengidentifikasi masalah serta memicu proses pembelian.</a:t>
                      </a:r>
                      <a:endParaRPr sz="1100" u="none" strike="noStrike" cap="none"/>
                    </a:p>
                  </a:txBody>
                  <a:tcPr marL="91450" marR="91450" marT="45725" marB="45725" anchor="ctr"/>
                </a:tc>
                <a:tc>
                  <a:txBody>
                    <a:bodyPr/>
                    <a:lstStyle/>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Perlihatkan bahwa Anda adalah </a:t>
                      </a:r>
                      <a:r>
                        <a:rPr lang="en-US" sz="1100" i="1" u="none" strike="noStrike" cap="none"/>
                        <a:t>problem solver.</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i="0" u="none" strike="noStrike" cap="none"/>
                        <a:t>Tingkatkan efektifitas.</a:t>
                      </a:r>
                      <a:endParaRPr sz="1100" i="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i="0" u="none" strike="noStrike" cap="none"/>
                        <a:t>Proses cepat.</a:t>
                      </a:r>
                      <a:endParaRPr sz="1100" i="0" u="none" strike="noStrike" cap="none"/>
                    </a:p>
                  </a:txBody>
                  <a:tcPr marL="91450" marR="91450" marT="45725" marB="45725" anchor="ctr"/>
                </a:tc>
                <a:tc rowSpan="6">
                  <a:txBody>
                    <a:bodyPr/>
                    <a:lstStyle/>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Memiliki lebih banyak waktu dengan keluarga</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Memiliki kendali terhadap orang lain</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Memiliki waktu luang</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Lebih leluasa</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Meningkatkan keterampilan</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Merasa lebih aman</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Menawarkan keunikan</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Dipandang sebagai pemimpin </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Ingin dikenal</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Mengejar gaya hidup</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Mengejar kebebasan</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Meningingkatan status sosial</a:t>
                      </a:r>
                      <a:endParaRPr sz="1100" u="none" strike="noStrike" cap="none"/>
                    </a:p>
                  </a:txBody>
                  <a:tcPr marL="91450" marR="91450" marT="45725" marB="45725" anchor="ctr"/>
                </a:tc>
                <a:extLst>
                  <a:ext uri="{0D108BD9-81ED-4DB2-BD59-A6C34878D82A}">
                    <a16:rowId xmlns:a16="http://schemas.microsoft.com/office/drawing/2014/main" val="10001"/>
                  </a:ext>
                </a:extLst>
              </a:tr>
              <a:tr h="394250">
                <a:tc>
                  <a:txBody>
                    <a:bodyPr/>
                    <a:lstStyle/>
                    <a:p>
                      <a:pPr marL="0" marR="0" lvl="0" indent="0" algn="ctr" rtl="0">
                        <a:lnSpc>
                          <a:spcPct val="115000"/>
                        </a:lnSpc>
                        <a:spcBef>
                          <a:spcPts val="0"/>
                        </a:spcBef>
                        <a:spcAft>
                          <a:spcPts val="0"/>
                        </a:spcAft>
                        <a:buClr>
                          <a:srgbClr val="000000"/>
                        </a:buClr>
                        <a:buSzPts val="1100"/>
                        <a:buFont typeface="Arial"/>
                        <a:buNone/>
                      </a:pPr>
                      <a:r>
                        <a:rPr lang="en-US" sz="1100" b="1" i="1" u="none" strike="noStrike" cap="none">
                          <a:solidFill>
                            <a:schemeClr val="lt1"/>
                          </a:solidFill>
                        </a:rPr>
                        <a:t>Gatekeepers</a:t>
                      </a:r>
                      <a:endParaRPr sz="1100" b="1" i="1" u="none" strike="noStrike" cap="none">
                        <a:solidFill>
                          <a:schemeClr val="lt1"/>
                        </a:solidFill>
                      </a:endParaRPr>
                    </a:p>
                  </a:txBody>
                  <a:tcPr marL="91450" marR="91450" marT="45725" marB="45725" anchor="ctr">
                    <a:solidFill>
                      <a:srgbClr val="2797A4"/>
                    </a:solidFill>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t>Pihak yang mengontrol arus informasi kepada pembuat keputusan.</a:t>
                      </a:r>
                      <a:endParaRPr sz="1100" u="none" strike="noStrike" cap="none"/>
                    </a:p>
                  </a:txBody>
                  <a:tcPr marL="91450" marR="91450" marT="45725" marB="45725" anchor="ctr"/>
                </a:tc>
                <a:tc>
                  <a:txBody>
                    <a:bodyPr/>
                    <a:lstStyle/>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Pengakuan.</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Membuat kontribusi.</a:t>
                      </a:r>
                      <a:endParaRPr sz="1100" u="none" strike="noStrike" cap="none"/>
                    </a:p>
                  </a:txBody>
                  <a:tcPr marL="91450" marR="91450" marT="45725" marB="45725" anchor="ctr"/>
                </a:tc>
                <a:tc vMerge="1">
                  <a:txBody>
                    <a:bodyPr/>
                    <a:lstStyle/>
                    <a:p>
                      <a:endParaRPr lang="en-US"/>
                    </a:p>
                  </a:txBody>
                  <a:tcPr/>
                </a:tc>
                <a:extLst>
                  <a:ext uri="{0D108BD9-81ED-4DB2-BD59-A6C34878D82A}">
                    <a16:rowId xmlns:a16="http://schemas.microsoft.com/office/drawing/2014/main" val="10002"/>
                  </a:ext>
                </a:extLst>
              </a:tr>
              <a:tr h="898825">
                <a:tc>
                  <a:txBody>
                    <a:bodyPr/>
                    <a:lstStyle/>
                    <a:p>
                      <a:pPr marL="0" marR="0" lvl="0" indent="0" algn="ctr" rtl="0">
                        <a:lnSpc>
                          <a:spcPct val="115000"/>
                        </a:lnSpc>
                        <a:spcBef>
                          <a:spcPts val="0"/>
                        </a:spcBef>
                        <a:spcAft>
                          <a:spcPts val="0"/>
                        </a:spcAft>
                        <a:buClr>
                          <a:srgbClr val="000000"/>
                        </a:buClr>
                        <a:buSzPts val="1100"/>
                        <a:buFont typeface="Arial"/>
                        <a:buNone/>
                      </a:pPr>
                      <a:r>
                        <a:rPr lang="en-US" sz="1100" b="1" i="1" u="none" strike="noStrike" cap="none">
                          <a:solidFill>
                            <a:schemeClr val="lt1"/>
                          </a:solidFill>
                        </a:rPr>
                        <a:t>Influencers</a:t>
                      </a:r>
                      <a:endParaRPr sz="1100" b="1" i="1" u="none" strike="noStrike" cap="none">
                        <a:solidFill>
                          <a:schemeClr val="lt1"/>
                        </a:solidFill>
                      </a:endParaRPr>
                    </a:p>
                  </a:txBody>
                  <a:tcPr marL="91450" marR="91450" marT="45725" marB="45725" anchor="ctr">
                    <a:solidFill>
                      <a:srgbClr val="2797A4"/>
                    </a:solidFill>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t>Pihak yang memiliki pengaruh kuat kepada pembuat keputusan.</a:t>
                      </a:r>
                      <a:endParaRPr sz="1100" u="none" strike="noStrike" cap="none"/>
                    </a:p>
                  </a:txBody>
                  <a:tcPr marL="91450" marR="91450" marT="45725" marB="45725" anchor="ctr"/>
                </a:tc>
                <a:tc>
                  <a:txBody>
                    <a:bodyPr/>
                    <a:lstStyle/>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Kriteria produk cocok dengan keinginannya</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Proses cepat.</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Bantuan teknis ang intens.</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Keandalan layanan.</a:t>
                      </a:r>
                      <a:endParaRPr sz="1100" u="none" strike="noStrike" cap="none"/>
                    </a:p>
                  </a:txBody>
                  <a:tcPr marL="91450" marR="91450" marT="45725" marB="45725" anchor="ctr"/>
                </a:tc>
                <a:tc vMerge="1">
                  <a:txBody>
                    <a:bodyPr/>
                    <a:lstStyle/>
                    <a:p>
                      <a:endParaRPr lang="en-US"/>
                    </a:p>
                  </a:txBody>
                  <a:tcPr/>
                </a:tc>
                <a:extLst>
                  <a:ext uri="{0D108BD9-81ED-4DB2-BD59-A6C34878D82A}">
                    <a16:rowId xmlns:a16="http://schemas.microsoft.com/office/drawing/2014/main" val="10003"/>
                  </a:ext>
                </a:extLst>
              </a:tr>
              <a:tr h="898825">
                <a:tc>
                  <a:txBody>
                    <a:bodyPr/>
                    <a:lstStyle/>
                    <a:p>
                      <a:pPr marL="0" marR="0" lvl="0" indent="0" algn="ctr" rtl="0">
                        <a:lnSpc>
                          <a:spcPct val="115000"/>
                        </a:lnSpc>
                        <a:spcBef>
                          <a:spcPts val="0"/>
                        </a:spcBef>
                        <a:spcAft>
                          <a:spcPts val="0"/>
                        </a:spcAft>
                        <a:buClr>
                          <a:srgbClr val="000000"/>
                        </a:buClr>
                        <a:buSzPts val="1100"/>
                        <a:buFont typeface="Arial"/>
                        <a:buNone/>
                      </a:pPr>
                      <a:r>
                        <a:rPr lang="en-US" sz="1100" b="1" i="1" u="none" strike="noStrike" cap="none">
                          <a:solidFill>
                            <a:schemeClr val="lt1"/>
                          </a:solidFill>
                        </a:rPr>
                        <a:t>Users</a:t>
                      </a:r>
                      <a:endParaRPr sz="1100" b="1" i="1" u="none" strike="noStrike" cap="none">
                        <a:solidFill>
                          <a:schemeClr val="lt1"/>
                        </a:solidFill>
                      </a:endParaRPr>
                    </a:p>
                  </a:txBody>
                  <a:tcPr marL="91450" marR="91450" marT="45725" marB="45725" anchor="ctr">
                    <a:solidFill>
                      <a:srgbClr val="2797A4"/>
                    </a:solidFill>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t>Pihak yang menggunakan produk atau jasa.</a:t>
                      </a:r>
                      <a:endParaRPr sz="1100" u="none" strike="noStrike" cap="none"/>
                    </a:p>
                  </a:txBody>
                  <a:tcPr marL="91450" marR="91450" marT="45725" marB="45725" anchor="ctr"/>
                </a:tc>
                <a:tc>
                  <a:txBody>
                    <a:bodyPr/>
                    <a:lstStyle/>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Peningkatan efisiensi.</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Peningkatan kinerja.</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Meningkatkan kemampuan.</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Menyelesaikan pekerjaan lebih cepat, mudah dan baik.</a:t>
                      </a:r>
                      <a:endParaRPr sz="1100" u="none" strike="noStrike" cap="none"/>
                    </a:p>
                  </a:txBody>
                  <a:tcPr marL="91450" marR="91450" marT="45725" marB="45725" anchor="ctr"/>
                </a:tc>
                <a:tc vMerge="1">
                  <a:txBody>
                    <a:bodyPr/>
                    <a:lstStyle/>
                    <a:p>
                      <a:endParaRPr lang="en-US"/>
                    </a:p>
                  </a:txBody>
                  <a:tcPr/>
                </a:tc>
                <a:extLst>
                  <a:ext uri="{0D108BD9-81ED-4DB2-BD59-A6C34878D82A}">
                    <a16:rowId xmlns:a16="http://schemas.microsoft.com/office/drawing/2014/main" val="10004"/>
                  </a:ext>
                </a:extLst>
              </a:tr>
              <a:tr h="730625">
                <a:tc>
                  <a:txBody>
                    <a:bodyPr/>
                    <a:lstStyle/>
                    <a:p>
                      <a:pPr marL="0" marR="0" lvl="0" indent="0" algn="ctr" rtl="0">
                        <a:lnSpc>
                          <a:spcPct val="115000"/>
                        </a:lnSpc>
                        <a:spcBef>
                          <a:spcPts val="0"/>
                        </a:spcBef>
                        <a:spcAft>
                          <a:spcPts val="0"/>
                        </a:spcAft>
                        <a:buClr>
                          <a:srgbClr val="000000"/>
                        </a:buClr>
                        <a:buSzPts val="1100"/>
                        <a:buFont typeface="Arial"/>
                        <a:buNone/>
                      </a:pPr>
                      <a:r>
                        <a:rPr lang="en-US" sz="1100" b="1" i="1" u="none" strike="noStrike" cap="none">
                          <a:solidFill>
                            <a:schemeClr val="lt1"/>
                          </a:solidFill>
                        </a:rPr>
                        <a:t>Deciders</a:t>
                      </a:r>
                      <a:endParaRPr sz="1100" b="1" i="1" u="none" strike="noStrike" cap="none">
                        <a:solidFill>
                          <a:schemeClr val="lt1"/>
                        </a:solidFill>
                      </a:endParaRPr>
                    </a:p>
                  </a:txBody>
                  <a:tcPr marL="91450" marR="91450" marT="45725" marB="45725" anchor="ctr">
                    <a:solidFill>
                      <a:srgbClr val="2797A4"/>
                    </a:solidFill>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t>Pihak yang membuat keputusan akhir.</a:t>
                      </a:r>
                      <a:endParaRPr sz="1100" u="none" strike="noStrike" cap="none"/>
                    </a:p>
                  </a:txBody>
                  <a:tcPr marL="91450" marR="91450" marT="45725" marB="45725" anchor="ctr"/>
                </a:tc>
                <a:tc>
                  <a:txBody>
                    <a:bodyPr/>
                    <a:lstStyle/>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Kecocokan dengan anggaran</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Tanggung jawab finansial</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Profit</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Fleksibilitas </a:t>
                      </a:r>
                      <a:endParaRPr sz="1100" u="none" strike="noStrike" cap="none"/>
                    </a:p>
                  </a:txBody>
                  <a:tcPr marL="91450" marR="91450" marT="45725" marB="45725" anchor="ctr"/>
                </a:tc>
                <a:tc vMerge="1">
                  <a:txBody>
                    <a:bodyPr/>
                    <a:lstStyle/>
                    <a:p>
                      <a:endParaRPr lang="en-US"/>
                    </a:p>
                  </a:txBody>
                  <a:tcPr/>
                </a:tc>
                <a:extLst>
                  <a:ext uri="{0D108BD9-81ED-4DB2-BD59-A6C34878D82A}">
                    <a16:rowId xmlns:a16="http://schemas.microsoft.com/office/drawing/2014/main" val="10005"/>
                  </a:ext>
                </a:extLst>
              </a:tr>
              <a:tr h="394250">
                <a:tc>
                  <a:txBody>
                    <a:bodyPr/>
                    <a:lstStyle/>
                    <a:p>
                      <a:pPr marL="0" marR="0" lvl="0" indent="0" algn="ctr" rtl="0">
                        <a:lnSpc>
                          <a:spcPct val="115000"/>
                        </a:lnSpc>
                        <a:spcBef>
                          <a:spcPts val="0"/>
                        </a:spcBef>
                        <a:spcAft>
                          <a:spcPts val="0"/>
                        </a:spcAft>
                        <a:buClr>
                          <a:srgbClr val="000000"/>
                        </a:buClr>
                        <a:buSzPts val="1100"/>
                        <a:buFont typeface="Arial"/>
                        <a:buNone/>
                      </a:pPr>
                      <a:r>
                        <a:rPr lang="en-US" sz="1100" b="1" i="1" u="none" strike="noStrike" cap="none">
                          <a:solidFill>
                            <a:schemeClr val="lt1"/>
                          </a:solidFill>
                        </a:rPr>
                        <a:t>Buyers</a:t>
                      </a:r>
                      <a:endParaRPr sz="1100" b="1" i="1" u="none" strike="noStrike" cap="none">
                        <a:solidFill>
                          <a:schemeClr val="lt1"/>
                        </a:solidFill>
                      </a:endParaRPr>
                    </a:p>
                  </a:txBody>
                  <a:tcPr marL="91450" marR="91450" marT="45725" marB="45725" anchor="ctr">
                    <a:solidFill>
                      <a:srgbClr val="2797A4"/>
                    </a:solidFill>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t>Pihak yang bernegosiasi serta mengurus berkas-berkas pembelian.</a:t>
                      </a:r>
                      <a:endParaRPr sz="1100" u="none" strike="noStrike" cap="none"/>
                    </a:p>
                  </a:txBody>
                  <a:tcPr marL="91450" marR="91450" marT="45725" marB="45725" anchor="ctr"/>
                </a:tc>
                <a:tc>
                  <a:txBody>
                    <a:bodyPr/>
                    <a:lstStyle/>
                    <a:p>
                      <a:pPr marL="457200" marR="0" lvl="0" indent="-298450" algn="l" rtl="0">
                        <a:lnSpc>
                          <a:spcPct val="115000"/>
                        </a:lnSpc>
                        <a:spcBef>
                          <a:spcPts val="0"/>
                        </a:spcBef>
                        <a:spcAft>
                          <a:spcPts val="0"/>
                        </a:spcAft>
                        <a:buClr>
                          <a:srgbClr val="000000"/>
                        </a:buClr>
                        <a:buSzPts val="1100"/>
                        <a:buFont typeface="Calibri"/>
                        <a:buAutoNum type="arabicPeriod"/>
                      </a:pPr>
                      <a:r>
                        <a:rPr lang="en-US" sz="1100" u="none" strike="noStrike" cap="none"/>
                        <a:t>Kelengkapan dokumen</a:t>
                      </a:r>
                      <a:endParaRPr sz="1100" u="none" strike="noStrike" cap="none"/>
                    </a:p>
                    <a:p>
                      <a:pPr marL="457200" marR="0" lvl="0" indent="-298450" algn="l" rtl="0">
                        <a:lnSpc>
                          <a:spcPct val="115000"/>
                        </a:lnSpc>
                        <a:spcBef>
                          <a:spcPts val="0"/>
                        </a:spcBef>
                        <a:spcAft>
                          <a:spcPts val="0"/>
                        </a:spcAft>
                        <a:buClr>
                          <a:srgbClr val="000000"/>
                        </a:buClr>
                        <a:buSzPts val="1100"/>
                        <a:buFont typeface="Calibri"/>
                        <a:buAutoNum type="arabicPeriod"/>
                      </a:pPr>
                      <a:r>
                        <a:rPr lang="en-US" sz="1100" i="1" u="none" strike="noStrike" cap="none"/>
                        <a:t>Standard operating procedure</a:t>
                      </a:r>
                      <a:endParaRPr sz="1100" i="1" u="none" strike="noStrike" cap="none"/>
                    </a:p>
                  </a:txBody>
                  <a:tcPr marL="91450" marR="91450" marT="45725" marB="45725" anchor="ctr"/>
                </a:tc>
                <a:tc vMerge="1">
                  <a:txBody>
                    <a:bodyPr/>
                    <a:lstStyle/>
                    <a:p>
                      <a:endParaRPr lang="en-US"/>
                    </a:p>
                  </a:txBody>
                  <a:tcPr/>
                </a:tc>
                <a:extLst>
                  <a:ext uri="{0D108BD9-81ED-4DB2-BD59-A6C34878D82A}">
                    <a16:rowId xmlns:a16="http://schemas.microsoft.com/office/drawing/2014/main" val="10006"/>
                  </a:ext>
                </a:extLst>
              </a:tr>
            </a:tbl>
          </a:graphicData>
        </a:graphic>
      </p:graphicFrame>
      <p:sp>
        <p:nvSpPr>
          <p:cNvPr id="665" name="Google Shape;665;p8"/>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000"/>
              <a:buFont typeface="Calibri"/>
              <a:buNone/>
            </a:pPr>
            <a:r>
              <a:rPr lang="en-US" sz="1200" b="0" i="1" u="none" strike="noStrike" cap="none">
                <a:solidFill>
                  <a:schemeClr val="lt1"/>
                </a:solidFill>
                <a:latin typeface="Calibri"/>
                <a:ea typeface="Calibri"/>
                <a:cs typeface="Calibri"/>
                <a:sym typeface="Calibri"/>
              </a:rPr>
              <a:t>Managing Relationship With Key Account &gt; </a:t>
            </a:r>
            <a:r>
              <a:rPr lang="en-US" sz="1200" b="1" i="1" u="none" strike="noStrike" cap="none">
                <a:solidFill>
                  <a:schemeClr val="lt1"/>
                </a:solidFill>
                <a:latin typeface="Calibri"/>
                <a:ea typeface="Calibri"/>
                <a:cs typeface="Calibri"/>
                <a:sym typeface="Calibri"/>
              </a:rPr>
              <a:t>Managing Information</a:t>
            </a:r>
            <a:endParaRPr sz="1200" b="1" i="1"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7f83795278_0_31"/>
          <p:cNvSpPr txBox="1">
            <a:spLocks noGrp="1"/>
          </p:cNvSpPr>
          <p:nvPr>
            <p:ph type="sldNum" idx="12"/>
          </p:nvPr>
        </p:nvSpPr>
        <p:spPr>
          <a:xfrm>
            <a:off x="11435163" y="6492875"/>
            <a:ext cx="5547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8</a:t>
            </a:fld>
            <a:endParaRPr/>
          </a:p>
        </p:txBody>
      </p:sp>
      <p:sp>
        <p:nvSpPr>
          <p:cNvPr id="671" name="Google Shape;671;g17f83795278_0_31"/>
          <p:cNvSpPr/>
          <p:nvPr/>
        </p:nvSpPr>
        <p:spPr>
          <a:xfrm>
            <a:off x="837225" y="2957725"/>
            <a:ext cx="5130733" cy="1318460"/>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1. C (</a:t>
            </a:r>
            <a:r>
              <a:rPr lang="en-US" sz="1400" b="1" i="1" u="none" strike="noStrike" cap="none">
                <a:solidFill>
                  <a:srgbClr val="000000"/>
                </a:solidFill>
                <a:latin typeface="Calibri"/>
                <a:ea typeface="Calibri"/>
                <a:cs typeface="Calibri"/>
                <a:sym typeface="Calibri"/>
              </a:rPr>
              <a:t>Credibility</a:t>
            </a:r>
            <a:r>
              <a:rPr lang="en-US" sz="1400" b="1"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Kredibilitas adalah resep awal untuk membangun kepercayaan pelanggan. Kredibilitas bisa dimunculkan dengan cara “</a:t>
            </a:r>
            <a:r>
              <a:rPr lang="en-US" sz="1400" b="0" i="1" u="none" strike="noStrike" cap="none">
                <a:solidFill>
                  <a:srgbClr val="000000"/>
                </a:solidFill>
                <a:latin typeface="Calibri"/>
                <a:ea typeface="Calibri"/>
                <a:cs typeface="Calibri"/>
                <a:sym typeface="Calibri"/>
              </a:rPr>
              <a:t>talk the walk" </a:t>
            </a:r>
            <a:r>
              <a:rPr lang="en-US" sz="1400" b="0" i="0" u="none" strike="noStrike" cap="none">
                <a:solidFill>
                  <a:srgbClr val="000000"/>
                </a:solidFill>
                <a:latin typeface="Calibri"/>
                <a:ea typeface="Calibri"/>
                <a:cs typeface="Calibri"/>
                <a:sym typeface="Calibri"/>
              </a:rPr>
              <a:t>bahwa Anda mewakili perusahaan sebagai perusahaan yang sangat dipercaya oleh pelanggan Anda. </a:t>
            </a:r>
            <a:endParaRPr sz="1400" b="1" i="0" u="none" strike="noStrike" cap="none">
              <a:solidFill>
                <a:srgbClr val="000000"/>
              </a:solidFill>
              <a:latin typeface="Calibri"/>
              <a:ea typeface="Calibri"/>
              <a:cs typeface="Calibri"/>
              <a:sym typeface="Calibri"/>
            </a:endParaRPr>
          </a:p>
        </p:txBody>
      </p:sp>
      <p:sp>
        <p:nvSpPr>
          <p:cNvPr id="672" name="Google Shape;672;g17f83795278_0_31"/>
          <p:cNvSpPr txBox="1">
            <a:spLocks noGrp="1"/>
          </p:cNvSpPr>
          <p:nvPr>
            <p:ph type="title"/>
          </p:nvPr>
        </p:nvSpPr>
        <p:spPr>
          <a:xfrm>
            <a:off x="833432" y="1002514"/>
            <a:ext cx="10725300" cy="68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b="1"/>
              <a:t>Hubungan yang Didasari Kepercayaan</a:t>
            </a:r>
            <a:endParaRPr b="1"/>
          </a:p>
        </p:txBody>
      </p:sp>
      <p:sp>
        <p:nvSpPr>
          <p:cNvPr id="673" name="Google Shape;673;g17f83795278_0_31"/>
          <p:cNvSpPr/>
          <p:nvPr/>
        </p:nvSpPr>
        <p:spPr>
          <a:xfrm>
            <a:off x="837231" y="2015872"/>
            <a:ext cx="9433452" cy="371646"/>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Berikut adalah formula dalam membangun kepercayaan pelanggan:</a:t>
            </a:r>
            <a:endParaRPr sz="1400" b="0" i="0" u="none" strike="noStrike" cap="none">
              <a:solidFill>
                <a:srgbClr val="000000"/>
              </a:solidFill>
              <a:latin typeface="Calibri"/>
              <a:ea typeface="Calibri"/>
              <a:cs typeface="Calibri"/>
              <a:sym typeface="Calibri"/>
            </a:endParaRPr>
          </a:p>
        </p:txBody>
      </p:sp>
      <p:sp>
        <p:nvSpPr>
          <p:cNvPr id="674" name="Google Shape;674;g17f83795278_0_31"/>
          <p:cNvSpPr/>
          <p:nvPr/>
        </p:nvSpPr>
        <p:spPr>
          <a:xfrm>
            <a:off x="835999" y="4638350"/>
            <a:ext cx="5130733" cy="1318460"/>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8890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3. I (</a:t>
            </a:r>
            <a:r>
              <a:rPr lang="en-US" sz="1400" b="1" i="1" u="none" strike="noStrike" cap="none">
                <a:solidFill>
                  <a:srgbClr val="000000"/>
                </a:solidFill>
                <a:latin typeface="Calibri"/>
                <a:ea typeface="Calibri"/>
                <a:cs typeface="Calibri"/>
                <a:sym typeface="Calibri"/>
              </a:rPr>
              <a:t>Intimacy</a:t>
            </a:r>
            <a:r>
              <a:rPr lang="en-US" sz="1400" b="1"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p>
            <a:pPr marL="88900" marR="0" lvl="0" indent="0" algn="just"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Membangun hubungan yang intim </a:t>
            </a:r>
            <a:r>
              <a:rPr lang="en-US" sz="1400" b="0" i="1" u="none" strike="noStrike" cap="none">
                <a:solidFill>
                  <a:srgbClr val="000000"/>
                </a:solidFill>
                <a:latin typeface="Calibri"/>
                <a:ea typeface="Calibri"/>
                <a:cs typeface="Calibri"/>
                <a:sym typeface="Calibri"/>
              </a:rPr>
              <a:t>(intimacy) </a:t>
            </a:r>
            <a:r>
              <a:rPr lang="en-US" sz="1400" b="0" i="0" u="none" strike="noStrike" cap="none">
                <a:solidFill>
                  <a:srgbClr val="000000"/>
                </a:solidFill>
                <a:latin typeface="Calibri"/>
                <a:ea typeface="Calibri"/>
                <a:cs typeface="Calibri"/>
                <a:sym typeface="Calibri"/>
              </a:rPr>
              <a:t>dengan pelanggan Anda adalah salah satu kunci meraih kepercayaan mereka. Meski pelanggan kita termasuk </a:t>
            </a:r>
            <a:r>
              <a:rPr lang="en-US" sz="1400" b="0" i="1" u="none" strike="noStrike" cap="none">
                <a:solidFill>
                  <a:srgbClr val="000000"/>
                </a:solidFill>
                <a:latin typeface="Calibri"/>
                <a:ea typeface="Calibri"/>
                <a:cs typeface="Calibri"/>
                <a:sym typeface="Calibri"/>
              </a:rPr>
              <a:t>sophisticated</a:t>
            </a:r>
            <a:r>
              <a:rPr lang="en-US" sz="1400" b="0" i="0" u="none" strike="noStrike" cap="none">
                <a:solidFill>
                  <a:srgbClr val="000000"/>
                </a:solidFill>
                <a:latin typeface="Calibri"/>
                <a:ea typeface="Calibri"/>
                <a:cs typeface="Calibri"/>
                <a:sym typeface="Calibri"/>
              </a:rPr>
              <a:t>, tetap saja yang dihadapi oleh Anda sebagai individu-individu. Karenanya menghadapi mereka butuh sentuhan personal dan emosional.</a:t>
            </a:r>
            <a:endParaRPr sz="1400" b="1" i="0" u="none" strike="noStrike" cap="none">
              <a:solidFill>
                <a:srgbClr val="000000"/>
              </a:solidFill>
              <a:latin typeface="Calibri"/>
              <a:ea typeface="Calibri"/>
              <a:cs typeface="Calibri"/>
              <a:sym typeface="Calibri"/>
            </a:endParaRPr>
          </a:p>
        </p:txBody>
      </p:sp>
      <p:sp>
        <p:nvSpPr>
          <p:cNvPr id="675" name="Google Shape;675;g17f83795278_0_31"/>
          <p:cNvSpPr/>
          <p:nvPr/>
        </p:nvSpPr>
        <p:spPr>
          <a:xfrm>
            <a:off x="6203650" y="2956400"/>
            <a:ext cx="5352523" cy="1318460"/>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2. R (</a:t>
            </a:r>
            <a:r>
              <a:rPr lang="en-US" sz="1400" b="1" i="1" u="none" strike="noStrike" cap="none">
                <a:solidFill>
                  <a:srgbClr val="000000"/>
                </a:solidFill>
                <a:latin typeface="Calibri"/>
                <a:ea typeface="Calibri"/>
                <a:cs typeface="Calibri"/>
                <a:sym typeface="Calibri"/>
              </a:rPr>
              <a:t>Reliability</a:t>
            </a:r>
            <a:r>
              <a:rPr lang="en-US" sz="1400" b="1"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1400"/>
              <a:buFont typeface="Arial"/>
              <a:buNone/>
            </a:pPr>
            <a:r>
              <a:rPr lang="en-US" sz="1400" b="0" i="1" u="none" strike="noStrike" cap="none">
                <a:solidFill>
                  <a:srgbClr val="000000"/>
                </a:solidFill>
                <a:latin typeface="Calibri"/>
                <a:ea typeface="Calibri"/>
                <a:cs typeface="Calibri"/>
                <a:sym typeface="Calibri"/>
              </a:rPr>
              <a:t>Reliability </a:t>
            </a:r>
            <a:r>
              <a:rPr lang="en-US" sz="1400" b="0" i="0" u="none" strike="noStrike" cap="none">
                <a:solidFill>
                  <a:srgbClr val="000000"/>
                </a:solidFill>
                <a:latin typeface="Calibri"/>
                <a:ea typeface="Calibri"/>
                <a:cs typeface="Calibri"/>
                <a:sym typeface="Calibri"/>
              </a:rPr>
              <a:t>atau kehandalan dinilai dari sejauh mana Anda bisa memenuhi janji-janjinya kepada pelanggan Anda </a:t>
            </a:r>
            <a:r>
              <a:rPr lang="en-US" sz="1400" b="0" i="1" u="none" strike="noStrike" cap="none">
                <a:solidFill>
                  <a:srgbClr val="000000"/>
                </a:solidFill>
                <a:latin typeface="Calibri"/>
                <a:ea typeface="Calibri"/>
                <a:cs typeface="Calibri"/>
                <a:sym typeface="Calibri"/>
              </a:rPr>
              <a:t>. </a:t>
            </a:r>
            <a:r>
              <a:rPr lang="en-US" sz="1400" b="0" i="0" u="none" strike="noStrike" cap="none">
                <a:solidFill>
                  <a:srgbClr val="000000"/>
                </a:solidFill>
                <a:latin typeface="Calibri"/>
                <a:ea typeface="Calibri"/>
                <a:cs typeface="Calibri"/>
                <a:sym typeface="Calibri"/>
              </a:rPr>
              <a:t>Jika</a:t>
            </a:r>
            <a:r>
              <a:rPr lang="en-US" sz="1400" b="0" i="1" u="none" strike="noStrike" cap="none">
                <a:solidFill>
                  <a:srgbClr val="000000"/>
                </a:solidFill>
                <a:latin typeface="Calibri"/>
                <a:ea typeface="Calibri"/>
                <a:cs typeface="Calibri"/>
                <a:sym typeface="Calibri"/>
              </a:rPr>
              <a:t> credibility </a:t>
            </a:r>
            <a:r>
              <a:rPr lang="en-US" sz="1400" b="0" i="0" u="none" strike="noStrike" cap="none">
                <a:solidFill>
                  <a:srgbClr val="000000"/>
                </a:solidFill>
                <a:latin typeface="Calibri"/>
                <a:ea typeface="Calibri"/>
                <a:cs typeface="Calibri"/>
                <a:sym typeface="Calibri"/>
              </a:rPr>
              <a:t>adalah tentang </a:t>
            </a:r>
            <a:r>
              <a:rPr lang="en-US" sz="1400" b="0" i="1" u="none" strike="noStrike" cap="none">
                <a:solidFill>
                  <a:srgbClr val="000000"/>
                </a:solidFill>
                <a:latin typeface="Calibri"/>
                <a:ea typeface="Calibri"/>
                <a:cs typeface="Calibri"/>
                <a:sym typeface="Calibri"/>
              </a:rPr>
              <a:t>“talk the walk” </a:t>
            </a:r>
            <a:r>
              <a:rPr lang="en-US" sz="1400" b="0" i="0" u="none" strike="noStrike" cap="none">
                <a:solidFill>
                  <a:srgbClr val="000000"/>
                </a:solidFill>
                <a:latin typeface="Calibri"/>
                <a:ea typeface="Calibri"/>
                <a:cs typeface="Calibri"/>
                <a:sym typeface="Calibri"/>
              </a:rPr>
              <a:t>maka </a:t>
            </a:r>
            <a:r>
              <a:rPr lang="en-US" sz="1400" b="0" i="1" u="none" strike="noStrike" cap="none">
                <a:solidFill>
                  <a:srgbClr val="000000"/>
                </a:solidFill>
                <a:latin typeface="Calibri"/>
                <a:ea typeface="Calibri"/>
                <a:cs typeface="Calibri"/>
                <a:sym typeface="Calibri"/>
              </a:rPr>
              <a:t>reliability </a:t>
            </a:r>
            <a:r>
              <a:rPr lang="en-US" sz="1400" b="0" i="0" u="none" strike="noStrike" cap="none">
                <a:solidFill>
                  <a:srgbClr val="000000"/>
                </a:solidFill>
                <a:latin typeface="Calibri"/>
                <a:ea typeface="Calibri"/>
                <a:cs typeface="Calibri"/>
                <a:sym typeface="Calibri"/>
              </a:rPr>
              <a:t>adalah tentang </a:t>
            </a:r>
            <a:r>
              <a:rPr lang="en-US" sz="1400" b="0" i="1" u="none" strike="noStrike" cap="none">
                <a:solidFill>
                  <a:srgbClr val="000000"/>
                </a:solidFill>
                <a:latin typeface="Calibri"/>
                <a:ea typeface="Calibri"/>
                <a:cs typeface="Calibri"/>
                <a:sym typeface="Calibri"/>
              </a:rPr>
              <a:t>“walk the talk”.</a:t>
            </a:r>
            <a:endParaRPr sz="1400" b="1" i="0" u="none" strike="noStrike" cap="none">
              <a:solidFill>
                <a:srgbClr val="000000"/>
              </a:solidFill>
              <a:latin typeface="Calibri"/>
              <a:ea typeface="Calibri"/>
              <a:cs typeface="Calibri"/>
              <a:sym typeface="Calibri"/>
            </a:endParaRPr>
          </a:p>
        </p:txBody>
      </p:sp>
      <p:sp>
        <p:nvSpPr>
          <p:cNvPr id="676" name="Google Shape;676;g17f83795278_0_31"/>
          <p:cNvSpPr/>
          <p:nvPr/>
        </p:nvSpPr>
        <p:spPr>
          <a:xfrm>
            <a:off x="6203650" y="4637000"/>
            <a:ext cx="5337737" cy="1318460"/>
          </a:xfrm>
          <a:custGeom>
            <a:avLst/>
            <a:gdLst/>
            <a:ahLst/>
            <a:cxnLst/>
            <a:rect l="l" t="t" r="r" b="b"/>
            <a:pathLst>
              <a:path w="5914390" h="3539490" extrusionOk="0">
                <a:moveTo>
                  <a:pt x="0" y="0"/>
                </a:moveTo>
                <a:lnTo>
                  <a:pt x="5914153" y="0"/>
                </a:lnTo>
                <a:lnTo>
                  <a:pt x="5914153" y="3539432"/>
                </a:lnTo>
                <a:lnTo>
                  <a:pt x="0" y="3539432"/>
                </a:lnTo>
                <a:lnTo>
                  <a:pt x="0" y="0"/>
                </a:lnTo>
                <a:close/>
              </a:path>
            </a:pathLst>
          </a:cu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4. S (</a:t>
            </a:r>
            <a:r>
              <a:rPr lang="en-US" sz="1400" b="1" i="1" u="none" strike="noStrike" cap="none">
                <a:solidFill>
                  <a:srgbClr val="000000"/>
                </a:solidFill>
                <a:latin typeface="Calibri"/>
                <a:ea typeface="Calibri"/>
                <a:cs typeface="Calibri"/>
                <a:sym typeface="Calibri"/>
              </a:rPr>
              <a:t>Self-Orientation</a:t>
            </a:r>
            <a:r>
              <a:rPr lang="en-US" sz="1400" b="1"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1400"/>
              <a:buFont typeface="Arial"/>
              <a:buNone/>
            </a:pPr>
            <a:r>
              <a:rPr lang="en-US" sz="1400" b="0" i="1" u="none" strike="noStrike" cap="none">
                <a:solidFill>
                  <a:srgbClr val="000000"/>
                </a:solidFill>
                <a:latin typeface="Calibri"/>
                <a:ea typeface="Calibri"/>
                <a:cs typeface="Calibri"/>
                <a:sym typeface="Calibri"/>
              </a:rPr>
              <a:t>Self-orientation </a:t>
            </a:r>
            <a:r>
              <a:rPr lang="en-US" sz="1400" b="0" i="0" u="none" strike="noStrike" cap="none">
                <a:solidFill>
                  <a:srgbClr val="000000"/>
                </a:solidFill>
                <a:latin typeface="Calibri"/>
                <a:ea typeface="Calibri"/>
                <a:cs typeface="Calibri"/>
                <a:sym typeface="Calibri"/>
              </a:rPr>
              <a:t>yang tinggi berarti Anda cenderung lebih memikirkan kepentingan dirinya sendiri dibanding kepentingan pelanggan. Untuk itu Anda harus bisa meminimalkan faktor ini agar bisa menjadi </a:t>
            </a:r>
            <a:r>
              <a:rPr lang="en-US" sz="1400" b="0" i="1" u="none" strike="noStrike" cap="none">
                <a:solidFill>
                  <a:srgbClr val="000000"/>
                </a:solidFill>
                <a:latin typeface="Calibri"/>
                <a:ea typeface="Calibri"/>
                <a:cs typeface="Calibri"/>
                <a:sym typeface="Calibri"/>
              </a:rPr>
              <a:t>trusted advisor.</a:t>
            </a:r>
            <a:endParaRPr sz="1400" b="1" i="0" u="none" strike="noStrike" cap="none">
              <a:solidFill>
                <a:srgbClr val="000000"/>
              </a:solidFill>
              <a:latin typeface="Calibri"/>
              <a:ea typeface="Calibri"/>
              <a:cs typeface="Calibri"/>
              <a:sym typeface="Calibri"/>
            </a:endParaRPr>
          </a:p>
        </p:txBody>
      </p:sp>
      <p:grpSp>
        <p:nvGrpSpPr>
          <p:cNvPr id="677" name="Google Shape;677;g17f83795278_0_31"/>
          <p:cNvGrpSpPr/>
          <p:nvPr/>
        </p:nvGrpSpPr>
        <p:grpSpPr>
          <a:xfrm>
            <a:off x="6096032" y="1613550"/>
            <a:ext cx="3272916" cy="1176300"/>
            <a:chOff x="512736" y="2649014"/>
            <a:chExt cx="3718800" cy="1176300"/>
          </a:xfrm>
        </p:grpSpPr>
        <p:sp>
          <p:nvSpPr>
            <p:cNvPr id="678" name="Google Shape;678;g17f83795278_0_31"/>
            <p:cNvSpPr/>
            <p:nvPr/>
          </p:nvSpPr>
          <p:spPr>
            <a:xfrm>
              <a:off x="512736" y="2649014"/>
              <a:ext cx="3718800" cy="1176300"/>
            </a:xfrm>
            <a:prstGeom prst="rect">
              <a:avLst/>
            </a:prstGeom>
            <a:solidFill>
              <a:srgbClr val="E9F4F6"/>
            </a:solidFill>
            <a:ln w="9525" cap="flat" cmpd="sng">
              <a:solidFill>
                <a:srgbClr val="2C355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T = C + R + I</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     S</a:t>
              </a:r>
              <a:endParaRPr sz="1400" b="0" i="0" u="none" strike="noStrike" cap="none">
                <a:solidFill>
                  <a:srgbClr val="000000"/>
                </a:solidFill>
                <a:latin typeface="Arial"/>
                <a:ea typeface="Arial"/>
                <a:cs typeface="Arial"/>
                <a:sym typeface="Arial"/>
              </a:endParaRPr>
            </a:p>
          </p:txBody>
        </p:sp>
        <p:cxnSp>
          <p:nvCxnSpPr>
            <p:cNvPr id="679" name="Google Shape;679;g17f83795278_0_31"/>
            <p:cNvCxnSpPr/>
            <p:nvPr/>
          </p:nvCxnSpPr>
          <p:spPr>
            <a:xfrm>
              <a:off x="1995584" y="3245415"/>
              <a:ext cx="1377900" cy="0"/>
            </a:xfrm>
            <a:prstGeom prst="straightConnector1">
              <a:avLst/>
            </a:prstGeom>
            <a:noFill/>
            <a:ln w="19050" cap="flat" cmpd="sng">
              <a:solidFill>
                <a:srgbClr val="000000"/>
              </a:solidFill>
              <a:prstDash val="solid"/>
              <a:round/>
              <a:headEnd type="none" w="sm" len="sm"/>
              <a:tailEnd type="none" w="sm" len="sm"/>
            </a:ln>
          </p:spPr>
        </p:cxnSp>
      </p:grpSp>
      <p:sp>
        <p:nvSpPr>
          <p:cNvPr id="680" name="Google Shape;680;g17f83795278_0_31"/>
          <p:cNvSpPr txBox="1"/>
          <p:nvPr/>
        </p:nvSpPr>
        <p:spPr>
          <a:xfrm>
            <a:off x="150919" y="6503193"/>
            <a:ext cx="594508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000"/>
              <a:buFont typeface="Calibri"/>
              <a:buNone/>
            </a:pPr>
            <a:r>
              <a:rPr lang="en-US" sz="1200" b="0" i="1" u="none" strike="noStrike" cap="none">
                <a:solidFill>
                  <a:schemeClr val="lt1"/>
                </a:solidFill>
                <a:latin typeface="Calibri"/>
                <a:ea typeface="Calibri"/>
                <a:cs typeface="Calibri"/>
                <a:sym typeface="Calibri"/>
              </a:rPr>
              <a:t>Managing Relationship With Key Account &gt; </a:t>
            </a:r>
            <a:r>
              <a:rPr lang="en-US" sz="1200" b="1" i="1" u="none" strike="noStrike" cap="none">
                <a:solidFill>
                  <a:schemeClr val="lt1"/>
                </a:solidFill>
                <a:latin typeface="Calibri"/>
                <a:ea typeface="Calibri"/>
                <a:cs typeface="Calibri"/>
                <a:sym typeface="Calibri"/>
              </a:rPr>
              <a:t>Managing Information</a:t>
            </a:r>
            <a:endParaRPr sz="1200" b="1" i="1" u="none" strike="noStrike" cap="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ITDRI">
      <a:dk1>
        <a:srgbClr val="000000"/>
      </a:dk1>
      <a:lt1>
        <a:srgbClr val="FFFFFF"/>
      </a:lt1>
      <a:dk2>
        <a:srgbClr val="1F2851"/>
      </a:dk2>
      <a:lt2>
        <a:srgbClr val="E7E6E6"/>
      </a:lt2>
      <a:accent1>
        <a:srgbClr val="1F2851"/>
      </a:accent1>
      <a:accent2>
        <a:srgbClr val="2696A3"/>
      </a:accent2>
      <a:accent3>
        <a:srgbClr val="888B8C"/>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ITDRI">
      <a:dk1>
        <a:srgbClr val="000000"/>
      </a:dk1>
      <a:lt1>
        <a:srgbClr val="FFFFFF"/>
      </a:lt1>
      <a:dk2>
        <a:srgbClr val="1F2851"/>
      </a:dk2>
      <a:lt2>
        <a:srgbClr val="E7E6E6"/>
      </a:lt2>
      <a:accent1>
        <a:srgbClr val="1F2851"/>
      </a:accent1>
      <a:accent2>
        <a:srgbClr val="2696A3"/>
      </a:accent2>
      <a:accent3>
        <a:srgbClr val="888B8C"/>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2238</Words>
  <Application>Microsoft Office PowerPoint</Application>
  <PresentationFormat>Widescreen</PresentationFormat>
  <Paragraphs>311</Paragraphs>
  <Slides>25</Slides>
  <Notes>25</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25</vt:i4>
      </vt:variant>
    </vt:vector>
  </HeadingPairs>
  <TitlesOfParts>
    <vt:vector size="31" baseType="lpstr">
      <vt:lpstr>Arial</vt:lpstr>
      <vt:lpstr>Calibri</vt:lpstr>
      <vt:lpstr>Quattrocento Sans</vt:lpstr>
      <vt:lpstr>Office Theme</vt:lpstr>
      <vt:lpstr>Office Theme</vt:lpstr>
      <vt:lpstr>Office Theme</vt:lpstr>
      <vt:lpstr>PowerPoint Presentation</vt:lpstr>
      <vt:lpstr>Managing Relationship with Key Account</vt:lpstr>
      <vt:lpstr>PowerPoint Presentation</vt:lpstr>
      <vt:lpstr>PowerPoint Presentation</vt:lpstr>
      <vt:lpstr>PowerPoint Presentation</vt:lpstr>
      <vt:lpstr>Tahapan Pelanggan Loyal</vt:lpstr>
      <vt:lpstr>Manajemen Pelanggan</vt:lpstr>
      <vt:lpstr>Buying Role</vt:lpstr>
      <vt:lpstr>Hubungan yang Didasari Kepercayaan</vt:lpstr>
      <vt:lpstr>Memahami Hubungan Kita dengan Pelanggan</vt:lpstr>
      <vt:lpstr>Manajemen Informasi</vt:lpstr>
      <vt:lpstr>Exercise</vt:lpstr>
      <vt:lpstr>PowerPoint Presentation</vt:lpstr>
      <vt:lpstr>PowerPoint Presentation</vt:lpstr>
      <vt:lpstr>Alasan Kepuasan Pelanggan Penting</vt:lpstr>
      <vt:lpstr>Alasan Kepuasan Pelanggan Penting</vt:lpstr>
      <vt:lpstr>Mitos dalam Kepuasan Pelanggan</vt:lpstr>
      <vt:lpstr>Permudah Pelanggan dalam Melakukan Komplain</vt:lpstr>
      <vt:lpstr>Manfaat Manajemen Komplain</vt:lpstr>
      <vt:lpstr>Hubungan Loyalitas dengan Kepuasan Pelanggan</vt:lpstr>
      <vt:lpstr>Tipe Loyalitas</vt:lpstr>
      <vt:lpstr>Exercise</vt:lpstr>
      <vt:lpstr>Summary</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Anisa Eliana</dc:creator>
  <cp:lastModifiedBy>Muhammad Aldi</cp:lastModifiedBy>
  <cp:revision>1</cp:revision>
  <dcterms:created xsi:type="dcterms:W3CDTF">2022-03-10T01:23:35Z</dcterms:created>
  <dcterms:modified xsi:type="dcterms:W3CDTF">2023-12-13T04:07:38Z</dcterms:modified>
</cp:coreProperties>
</file>